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Poppins"/>
      <p:regular r:id="rId64"/>
      <p:bold r:id="rId65"/>
    </p:embeddedFont>
    <p:embeddedFont>
      <p:font typeface="Poppins Light"/>
      <p:regular r:id="rId66"/>
      <p:bold r:id="rId67"/>
    </p:embeddedFont>
    <p:embeddedFont>
      <p:font typeface="Pacifico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F704C10-B3B5-4A59-AA2D-D22FB2BBCBC5}">
  <a:tblStyle styleId="{8F704C10-B3B5-4A59-AA2D-D22FB2BBCBC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Poppins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PoppinsLight-regular.fntdata"/><Relationship Id="rId21" Type="http://schemas.openxmlformats.org/officeDocument/2006/relationships/slide" Target="slides/slide16.xml"/><Relationship Id="rId65" Type="http://schemas.openxmlformats.org/officeDocument/2006/relationships/font" Target="fonts/Poppins-bold.fntdata"/><Relationship Id="rId24" Type="http://schemas.openxmlformats.org/officeDocument/2006/relationships/slide" Target="slides/slide19.xml"/><Relationship Id="rId68" Type="http://schemas.openxmlformats.org/officeDocument/2006/relationships/font" Target="fonts/Pacifico-regular.fntdata"/><Relationship Id="rId23" Type="http://schemas.openxmlformats.org/officeDocument/2006/relationships/slide" Target="slides/slide18.xml"/><Relationship Id="rId67" Type="http://schemas.openxmlformats.org/officeDocument/2006/relationships/font" Target="fonts/PoppinsLight-bold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See you there to be said in different languages.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/>
              <a:t>Note: Policy team (Titi asking for 5 mins for the </a:t>
            </a:r>
            <a:r>
              <a:rPr lang="en-GB" sz="1000">
                <a:solidFill>
                  <a:schemeClr val="dk1"/>
                </a:solidFill>
              </a:rPr>
              <a:t>Minister of Information &amp; Culture Lai Mohammed to speak)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chemeClr val="dk1"/>
                </a:solidFill>
              </a:rPr>
              <a:t>Kunle - Isoken, Joke, play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resentation Title 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ockup_cloud_platform_icon_horizontal.png" id="51" name="Shape 51"/>
          <p:cNvPicPr preferRelativeResize="0"/>
          <p:nvPr/>
        </p:nvPicPr>
        <p:blipFill rotWithShape="1">
          <a:blip r:embed="rId2">
            <a:alphaModFix/>
          </a:blip>
          <a:srcRect b="10" l="0" r="-12120" t="-10"/>
          <a:stretch/>
        </p:blipFill>
        <p:spPr>
          <a:xfrm>
            <a:off x="372947" y="4322049"/>
            <a:ext cx="2030700" cy="1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type="title"/>
          </p:nvPr>
        </p:nvSpPr>
        <p:spPr>
          <a:xfrm>
            <a:off x="258371" y="1197326"/>
            <a:ext cx="8046000" cy="1183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 sz="3600"/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/>
        </p:txBody>
      </p:sp>
      <p:sp>
        <p:nvSpPr>
          <p:cNvPr id="53" name="Shape 53"/>
          <p:cNvSpPr txBox="1"/>
          <p:nvPr>
            <p:ph idx="1" type="subTitle"/>
          </p:nvPr>
        </p:nvSpPr>
        <p:spPr>
          <a:xfrm>
            <a:off x="258371" y="2259453"/>
            <a:ext cx="7978500" cy="62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 sz="1400"/>
            </a:lvl2pPr>
            <a:lvl3pPr lvl="2" rtl="0">
              <a:spcBef>
                <a:spcPts val="0"/>
              </a:spcBef>
              <a:buNone/>
              <a:defRPr sz="1400"/>
            </a:lvl3pPr>
            <a:lvl4pPr lvl="3" rtl="0">
              <a:spcBef>
                <a:spcPts val="0"/>
              </a:spcBef>
              <a:buNone/>
              <a:defRPr sz="1400"/>
            </a:lvl4pPr>
            <a:lvl5pPr lvl="4" rtl="0">
              <a:spcBef>
                <a:spcPts val="0"/>
              </a:spcBef>
              <a:buNone/>
              <a:defRPr sz="1400"/>
            </a:lvl5pPr>
            <a:lvl6pPr lvl="5" rtl="0">
              <a:spcBef>
                <a:spcPts val="0"/>
              </a:spcBef>
              <a:buNone/>
              <a:defRPr sz="1400"/>
            </a:lvl6pPr>
            <a:lvl7pPr lvl="6" rtl="0">
              <a:spcBef>
                <a:spcPts val="0"/>
              </a:spcBef>
              <a:buNone/>
              <a:defRPr sz="1400"/>
            </a:lvl7pPr>
            <a:lvl8pPr lvl="7" rtl="0">
              <a:spcBef>
                <a:spcPts val="0"/>
              </a:spcBef>
              <a:buNone/>
              <a:defRPr sz="1400"/>
            </a:lvl8pPr>
            <a:lvl9pPr lvl="8" rtl="0">
              <a:spcBef>
                <a:spcPts val="0"/>
              </a:spcBef>
              <a:buNone/>
              <a:defRPr sz="1400"/>
            </a:lvl9pPr>
          </a:lstStyle>
          <a:p/>
        </p:txBody>
      </p:sp>
      <p:grpSp>
        <p:nvGrpSpPr>
          <p:cNvPr id="54" name="Shape 54"/>
          <p:cNvGrpSpPr/>
          <p:nvPr/>
        </p:nvGrpSpPr>
        <p:grpSpPr>
          <a:xfrm>
            <a:off x="364683" y="-6"/>
            <a:ext cx="1986925" cy="86699"/>
            <a:chOff x="364669" y="4969989"/>
            <a:chExt cx="996902" cy="43500"/>
          </a:xfrm>
        </p:grpSpPr>
        <p:sp>
          <p:nvSpPr>
            <p:cNvPr id="55" name="Shape 55"/>
            <p:cNvSpPr/>
            <p:nvPr/>
          </p:nvSpPr>
          <p:spPr>
            <a:xfrm>
              <a:off x="364669" y="4969989"/>
              <a:ext cx="249299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llout Quote Blue">
    <p:bg>
      <p:bgPr>
        <a:solidFill>
          <a:schemeClr val="accen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79383" y="2247305"/>
            <a:ext cx="82350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/>
        </p:nvSpPr>
        <p:spPr>
          <a:xfrm>
            <a:off x="6801960" y="4936551"/>
            <a:ext cx="15801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1" marL="0" marR="0" rtl="0" algn="l">
              <a:spcBef>
                <a:spcPts val="0"/>
              </a:spcBef>
              <a:buSzPct val="25000"/>
              <a:buNone/>
            </a:pPr>
            <a:r>
              <a:rPr b="0" i="0" lang="en-GB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4648200" y="4936551"/>
            <a:ext cx="10230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1" marL="0" marR="0" rtl="0" algn="l">
              <a:spcBef>
                <a:spcPts val="0"/>
              </a:spcBef>
              <a:buSzPct val="25000"/>
              <a:buNone/>
            </a:pPr>
            <a:r>
              <a:rPr b="0" i="0" lang="en-GB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8382000" y="4936551"/>
            <a:ext cx="4005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1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descr="logo_lockup_cloud_platform_icon_vertical_white_lockup_cloud_platform_icon_vertical copy.png" id="64" name="Shape 64"/>
          <p:cNvPicPr preferRelativeResize="0"/>
          <p:nvPr/>
        </p:nvPicPr>
        <p:blipFill rotWithShape="1">
          <a:blip r:embed="rId2">
            <a:alphaModFix/>
          </a:blip>
          <a:srcRect b="0" l="129" r="129" t="0"/>
          <a:stretch/>
        </p:blipFill>
        <p:spPr>
          <a:xfrm>
            <a:off x="364068" y="4915750"/>
            <a:ext cx="129600" cy="1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asic Type 2 Colum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64685" y="407792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lnSpc>
                <a:spcPct val="114285"/>
              </a:lnSpc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73062" y="1330325"/>
            <a:ext cx="41226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indent="-34925" lvl="1" marL="111125" rtl="0" algn="l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indent="-41275" lvl="2" marL="231775" rtl="0" algn="l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indent="-190500" lvl="3" marL="1028700" rtl="0" algn="l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27000" lvl="4" marL="1257300" rtl="0" algn="l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64615" y="4629150"/>
            <a:ext cx="828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648198" y="1330325"/>
            <a:ext cx="41412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None/>
              <a:defRPr/>
            </a:lvl1pPr>
            <a:lvl2pPr indent="-34925" lvl="1" marL="111125" rtl="0" algn="l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2pPr>
            <a:lvl3pPr indent="-41275" lvl="2" marL="231775" rtl="0" algn="l">
              <a:lnSpc>
                <a:spcPct val="110000"/>
              </a:lnSpc>
              <a:spcBef>
                <a:spcPts val="0"/>
              </a:spcBef>
              <a:buClr>
                <a:srgbClr val="747474"/>
              </a:buClr>
              <a:buFont typeface="Arial"/>
              <a:buChar char="•"/>
              <a:defRPr/>
            </a:lvl3pPr>
            <a:lvl4pPr indent="-190500" lvl="3" marL="1028700" rtl="0" algn="l">
              <a:spcBef>
                <a:spcPts val="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27000" lvl="4" marL="1257300" rtl="0" algn="l">
              <a:spcBef>
                <a:spcPts val="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Divider Gray">
    <p:bg>
      <p:bgPr>
        <a:solidFill>
          <a:srgbClr val="33333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61653" y="1880582"/>
            <a:ext cx="6244500" cy="742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361653" y="2603904"/>
            <a:ext cx="4637100" cy="417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 sz="1400"/>
            </a:lvl2pPr>
            <a:lvl3pPr lvl="2" rtl="0">
              <a:spcBef>
                <a:spcPts val="0"/>
              </a:spcBef>
              <a:buNone/>
              <a:defRPr sz="1400"/>
            </a:lvl3pPr>
            <a:lvl4pPr lvl="3" rtl="0">
              <a:spcBef>
                <a:spcPts val="0"/>
              </a:spcBef>
              <a:buNone/>
              <a:defRPr sz="1400"/>
            </a:lvl4pPr>
            <a:lvl5pPr lvl="4" rtl="0">
              <a:spcBef>
                <a:spcPts val="0"/>
              </a:spcBef>
              <a:buNone/>
              <a:defRPr sz="1400"/>
            </a:lvl5pPr>
            <a:lvl6pPr lvl="5" rtl="0">
              <a:spcBef>
                <a:spcPts val="0"/>
              </a:spcBef>
              <a:buNone/>
              <a:defRPr sz="1400"/>
            </a:lvl6pPr>
            <a:lvl7pPr lvl="6" rtl="0">
              <a:spcBef>
                <a:spcPts val="0"/>
              </a:spcBef>
              <a:buNone/>
              <a:defRPr sz="1400"/>
            </a:lvl7pPr>
            <a:lvl8pPr lvl="7" rtl="0">
              <a:spcBef>
                <a:spcPts val="0"/>
              </a:spcBef>
              <a:buNone/>
              <a:defRPr sz="1400"/>
            </a:lvl8pPr>
            <a:lvl9pPr lvl="8" rtl="0">
              <a:spcBef>
                <a:spcPts val="0"/>
              </a:spcBef>
              <a:buNone/>
              <a:defRPr sz="1400"/>
            </a:lvl9pPr>
          </a:lstStyle>
          <a:p/>
        </p:txBody>
      </p:sp>
      <p:grpSp>
        <p:nvGrpSpPr>
          <p:cNvPr id="73" name="Shape 73"/>
          <p:cNvGrpSpPr/>
          <p:nvPr/>
        </p:nvGrpSpPr>
        <p:grpSpPr>
          <a:xfrm>
            <a:off x="364683" y="-5"/>
            <a:ext cx="1986845" cy="86700"/>
            <a:chOff x="364683" y="-5"/>
            <a:chExt cx="1986845" cy="86700"/>
          </a:xfrm>
        </p:grpSpPr>
        <p:sp>
          <p:nvSpPr>
            <p:cNvPr id="74" name="Shape 74"/>
            <p:cNvSpPr/>
            <p:nvPr/>
          </p:nvSpPr>
          <p:spPr>
            <a:xfrm>
              <a:off x="364683" y="-5"/>
              <a:ext cx="496800" cy="867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861365" y="-5"/>
              <a:ext cx="496800" cy="867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358047" y="-5"/>
              <a:ext cx="496800" cy="867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854729" y="-5"/>
              <a:ext cx="496800" cy="867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Statem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372960" y="2258684"/>
            <a:ext cx="8374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 algn="ctr">
              <a:spcBef>
                <a:spcPts val="0"/>
              </a:spcBef>
              <a:buClr>
                <a:srgbClr val="333333"/>
              </a:buClr>
              <a:buFont typeface="Roboto"/>
              <a:buNone/>
              <a:defRPr/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Roboto"/>
              <a:buNone/>
              <a:defRPr/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pic>
        <p:nvPicPr>
          <p:cNvPr descr="icon.png" id="80" name="Shape 80"/>
          <p:cNvPicPr preferRelativeResize="0"/>
          <p:nvPr/>
        </p:nvPicPr>
        <p:blipFill rotWithShape="1">
          <a:blip r:embed="rId2">
            <a:alphaModFix/>
          </a:blip>
          <a:srcRect b="504" l="0" r="0" t="514"/>
          <a:stretch/>
        </p:blipFill>
        <p:spPr>
          <a:xfrm>
            <a:off x="4419600" y="4272616"/>
            <a:ext cx="304800" cy="2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ample Light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09824" y="358525"/>
            <a:ext cx="81951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2 3">
    <p:bg>
      <p:bgPr>
        <a:solidFill>
          <a:srgbClr val="F3F3F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5_w.png" id="85" name="Shape 85"/>
          <p:cNvPicPr preferRelativeResize="0"/>
          <p:nvPr/>
        </p:nvPicPr>
        <p:blipFill rotWithShape="1">
          <a:blip r:embed="rId2">
            <a:alphaModFix amt="41000"/>
          </a:blip>
          <a:srcRect b="0" l="0" r="10" t="0"/>
          <a:stretch/>
        </p:blipFill>
        <p:spPr>
          <a:xfrm>
            <a:off x="8848261" y="109449"/>
            <a:ext cx="178099" cy="2196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idx="12" type="sldNum"/>
          </p:nvPr>
        </p:nvSpPr>
        <p:spPr>
          <a:xfrm>
            <a:off x="8526833" y="2753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5_w.png" id="88" name="Shape 88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8848261" y="109449"/>
            <a:ext cx="178099" cy="2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362088" y="4365260"/>
            <a:ext cx="1132399" cy="20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l-logo.pn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597114" y="3499563"/>
            <a:ext cx="662350" cy="2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idx="12" type="sldNum"/>
          </p:nvPr>
        </p:nvSpPr>
        <p:spPr>
          <a:xfrm>
            <a:off x="8526833" y="275375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724973" y="3003637"/>
            <a:ext cx="406624" cy="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2">
    <p:bg>
      <p:bgPr>
        <a:solidFill>
          <a:srgbClr val="F3F3F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jp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8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34.jpg"/><Relationship Id="rId9" Type="http://schemas.openxmlformats.org/officeDocument/2006/relationships/image" Target="../media/image38.jpg"/><Relationship Id="rId5" Type="http://schemas.openxmlformats.org/officeDocument/2006/relationships/image" Target="../media/image33.jpg"/><Relationship Id="rId6" Type="http://schemas.openxmlformats.org/officeDocument/2006/relationships/image" Target="../media/image32.jpg"/><Relationship Id="rId7" Type="http://schemas.openxmlformats.org/officeDocument/2006/relationships/image" Target="../media/image35.jpg"/><Relationship Id="rId8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7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63.png"/><Relationship Id="rId6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jpg"/><Relationship Id="rId4" Type="http://schemas.openxmlformats.org/officeDocument/2006/relationships/image" Target="../media/image78.png"/><Relationship Id="rId5" Type="http://schemas.openxmlformats.org/officeDocument/2006/relationships/image" Target="../media/image10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jpg"/><Relationship Id="rId4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Relationship Id="rId4" Type="http://schemas.openxmlformats.org/officeDocument/2006/relationships/image" Target="../media/image6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jpg"/><Relationship Id="rId1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jpg"/><Relationship Id="rId4" Type="http://schemas.openxmlformats.org/officeDocument/2006/relationships/image" Target="../media/image71.jpg"/><Relationship Id="rId9" Type="http://schemas.openxmlformats.org/officeDocument/2006/relationships/image" Target="../media/image100.png"/><Relationship Id="rId5" Type="http://schemas.openxmlformats.org/officeDocument/2006/relationships/image" Target="../media/image105.jpg"/><Relationship Id="rId6" Type="http://schemas.openxmlformats.org/officeDocument/2006/relationships/image" Target="../media/image83.png"/><Relationship Id="rId7" Type="http://schemas.openxmlformats.org/officeDocument/2006/relationships/image" Target="../media/image72.png"/><Relationship Id="rId8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Relationship Id="rId4" Type="http://schemas.openxmlformats.org/officeDocument/2006/relationships/image" Target="../media/image103.png"/><Relationship Id="rId5" Type="http://schemas.openxmlformats.org/officeDocument/2006/relationships/image" Target="../media/image77.png"/><Relationship Id="rId6" Type="http://schemas.openxmlformats.org/officeDocument/2006/relationships/image" Target="../media/image79.jpg"/><Relationship Id="rId7" Type="http://schemas.openxmlformats.org/officeDocument/2006/relationships/image" Target="../media/image86.png"/><Relationship Id="rId8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2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jp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9.png"/><Relationship Id="rId8" Type="http://schemas.openxmlformats.org/officeDocument/2006/relationships/image" Target="../media/image9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9" Type="http://schemas.openxmlformats.org/officeDocument/2006/relationships/image" Target="../media/image97.jpg"/><Relationship Id="rId5" Type="http://schemas.openxmlformats.org/officeDocument/2006/relationships/image" Target="../media/image95.png"/><Relationship Id="rId6" Type="http://schemas.openxmlformats.org/officeDocument/2006/relationships/image" Target="../media/image104.png"/><Relationship Id="rId7" Type="http://schemas.openxmlformats.org/officeDocument/2006/relationships/image" Target="../media/image98.png"/><Relationship Id="rId8" Type="http://schemas.openxmlformats.org/officeDocument/2006/relationships/image" Target="../media/image9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-nigeria-doodle-2014.jp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50" y="601725"/>
            <a:ext cx="5918449" cy="21611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4646350" y="2762850"/>
            <a:ext cx="3977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REAL NAIJA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646350" y="3345000"/>
            <a:ext cx="43362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Surprises Event plan for the Nigerian cultural immersion event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15500" y="1147250"/>
            <a:ext cx="85089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Theme: “Tales by Moonlight” - a storytelling approach to flow through all the activities.</a:t>
            </a:r>
          </a:p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Overall event look and feel to be modelled after a rustic Nigerian garden</a:t>
            </a:r>
          </a:p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Space to be divided in three areas:</a:t>
            </a:r>
          </a:p>
          <a:p>
            <a:pPr indent="-323850" lvl="1" marL="9144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○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welcome area - for the welcome area photos against the media wall</a:t>
            </a:r>
          </a:p>
          <a:p>
            <a:pPr indent="-323850" lvl="1" marL="9144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○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visual art gallery &amp; exhibitions area - where Nigerian art, photography, sculptures and paintings and fabric-making demos will be on display</a:t>
            </a:r>
          </a:p>
          <a:p>
            <a:pPr indent="-323850" lvl="1" marL="9144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○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entertainment area - where announcement, theatre performance, fashion display and music performances will take place. Planned layout is a lounge setup</a:t>
            </a:r>
          </a:p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Primary color theme for the main event area for performances - wood, iron, greenery and white</a:t>
            </a:r>
          </a:p>
          <a:p>
            <a:pPr indent="0" lvl="0" mar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230850" y="4889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Overall setup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dder Thingy.jpg" id="169" name="Shape 169"/>
          <p:cNvPicPr preferRelativeResize="0"/>
          <p:nvPr/>
        </p:nvPicPr>
        <p:blipFill rotWithShape="1">
          <a:blip r:embed="rId3">
            <a:alphaModFix/>
          </a:blip>
          <a:srcRect b="9379" l="0" r="0" t="0"/>
          <a:stretch/>
        </p:blipFill>
        <p:spPr>
          <a:xfrm>
            <a:off x="3741273" y="593300"/>
            <a:ext cx="3255178" cy="191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49979" l="0" r="0" t="0"/>
          <a:stretch/>
        </p:blipFill>
        <p:spPr>
          <a:xfrm>
            <a:off x="699325" y="605277"/>
            <a:ext cx="2881230" cy="21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b="5016" l="0" r="0" t="6188"/>
          <a:stretch/>
        </p:blipFill>
        <p:spPr>
          <a:xfrm>
            <a:off x="699325" y="2818647"/>
            <a:ext cx="2881231" cy="2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6">
            <a:alphaModFix/>
          </a:blip>
          <a:srcRect b="11213" l="0" r="0" t="0"/>
          <a:stretch/>
        </p:blipFill>
        <p:spPr>
          <a:xfrm>
            <a:off x="7089028" y="605277"/>
            <a:ext cx="1472697" cy="191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7">
            <a:alphaModFix/>
          </a:blip>
          <a:srcRect b="10585" l="0" r="0" t="13044"/>
          <a:stretch/>
        </p:blipFill>
        <p:spPr>
          <a:xfrm>
            <a:off x="3741273" y="2602839"/>
            <a:ext cx="4820451" cy="23882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626625" y="117000"/>
            <a:ext cx="7935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Overall event inspiration - look and feel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313575" y="227910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Layout and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216750" y="2715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Spatial Layout</a:t>
            </a:r>
          </a:p>
        </p:txBody>
      </p:sp>
      <p:pic>
        <p:nvPicPr>
          <p:cNvPr descr="Floorplan.png" id="185" name="Shape 185"/>
          <p:cNvPicPr preferRelativeResize="0"/>
          <p:nvPr/>
        </p:nvPicPr>
        <p:blipFill rotWithShape="1">
          <a:blip r:embed="rId3">
            <a:alphaModFix/>
          </a:blip>
          <a:srcRect b="21886" l="5274" r="61945" t="14601"/>
          <a:stretch/>
        </p:blipFill>
        <p:spPr>
          <a:xfrm>
            <a:off x="649824" y="1003900"/>
            <a:ext cx="3594896" cy="35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0" l="10461" r="3650" t="11668"/>
          <a:stretch/>
        </p:blipFill>
        <p:spPr>
          <a:xfrm>
            <a:off x="4525049" y="1003900"/>
            <a:ext cx="3594901" cy="356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216750" y="2715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Welcome Experience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16750" y="1489760"/>
            <a:ext cx="4352700" cy="236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Font typeface="Poppins Light"/>
              <a:buChar char="●"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Walkway entrance will be the guests’ first engagement with the Google brand at the event.</a:t>
            </a:r>
          </a:p>
          <a:p>
            <a:pPr indent="-228600" lvl="0" marL="457200" rtl="0"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Font typeface="Poppins Light"/>
              <a:buChar char="●"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Current design for backdrop incorporating Google brand.</a:t>
            </a:r>
          </a:p>
          <a:p>
            <a:pPr indent="-228600" lvl="0" marL="457200" rtl="0"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Font typeface="Poppins Light"/>
              <a:buChar char="●"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Photography of guests upon arrival against the backdrop</a:t>
            </a:r>
          </a:p>
          <a:p>
            <a:pPr indent="-228600" lvl="0" marL="457200" rtl="0"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Font typeface="Poppins Light"/>
              <a:buChar char="●"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GEMs to direct guests to the visual art area for cocktails and finger foods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3" name="Shape 193"/>
          <p:cNvGrpSpPr/>
          <p:nvPr/>
        </p:nvGrpSpPr>
        <p:grpSpPr>
          <a:xfrm>
            <a:off x="4681919" y="1681133"/>
            <a:ext cx="4135240" cy="1977677"/>
            <a:chOff x="5185064" y="963335"/>
            <a:chExt cx="3780964" cy="2150116"/>
          </a:xfrm>
        </p:grpSpPr>
        <p:pic>
          <p:nvPicPr>
            <p:cNvPr id="194" name="Shape 194"/>
            <p:cNvPicPr preferRelativeResize="0"/>
            <p:nvPr/>
          </p:nvPicPr>
          <p:blipFill rotWithShape="1">
            <a:blip r:embed="rId3">
              <a:alphaModFix/>
            </a:blip>
            <a:srcRect b="28387" l="0" r="0" t="0"/>
            <a:stretch/>
          </p:blipFill>
          <p:spPr>
            <a:xfrm>
              <a:off x="5185064" y="963335"/>
              <a:ext cx="3780964" cy="2150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Shape 195"/>
            <p:cNvSpPr txBox="1"/>
            <p:nvPr/>
          </p:nvSpPr>
          <p:spPr>
            <a:xfrm>
              <a:off x="5755375" y="1814775"/>
              <a:ext cx="10230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GB">
                  <a:solidFill>
                    <a:srgbClr val="38761D"/>
                  </a:solidFill>
                  <a:latin typeface="Pacifico"/>
                  <a:ea typeface="Pacifico"/>
                  <a:cs typeface="Pacifico"/>
                  <a:sym typeface="Pacifico"/>
                </a:rPr>
                <a:t>#WeWearCulture</a:t>
              </a:r>
            </a:p>
          </p:txBody>
        </p:sp>
        <p:sp>
          <p:nvSpPr>
            <p:cNvPr id="196" name="Shape 196"/>
            <p:cNvSpPr txBox="1"/>
            <p:nvPr/>
          </p:nvSpPr>
          <p:spPr>
            <a:xfrm>
              <a:off x="6882925" y="966530"/>
              <a:ext cx="11766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n-GB">
                  <a:solidFill>
                    <a:srgbClr val="FF0000"/>
                  </a:solidFill>
                  <a:latin typeface="Pacifico"/>
                  <a:ea typeface="Pacifico"/>
                  <a:cs typeface="Pacifico"/>
                  <a:sym typeface="Pacifico"/>
                </a:rPr>
                <a:t>Great day to be Nigerian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endParaRP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7625100" y="1921980"/>
              <a:ext cx="11766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GB">
                  <a:solidFill>
                    <a:srgbClr val="1155CC"/>
                  </a:solidFill>
                  <a:latin typeface="Pacifico"/>
                  <a:ea typeface="Pacifico"/>
                  <a:cs typeface="Pacifico"/>
                  <a:sym typeface="Pacifico"/>
                </a:rPr>
                <a:t>I’m here for the jollof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WELCOME AREA</a:t>
            </a:r>
          </a:p>
        </p:txBody>
      </p:sp>
      <p:pic>
        <p:nvPicPr>
          <p:cNvPr descr="WELCOME 2.jp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125"/>
            <a:ext cx="8839202" cy="309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3733825" y="835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Google logo in rust texture welded into wooden boards</a:t>
            </a:r>
          </a:p>
        </p:txBody>
      </p:sp>
      <p:cxnSp>
        <p:nvCxnSpPr>
          <p:cNvPr id="205" name="Shape 205"/>
          <p:cNvCxnSpPr>
            <a:endCxn id="204" idx="2"/>
          </p:cNvCxnSpPr>
          <p:nvPr/>
        </p:nvCxnSpPr>
        <p:spPr>
          <a:xfrm rot="10800000">
            <a:off x="5048575" y="610599"/>
            <a:ext cx="29100" cy="16104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06" name="Shape 206"/>
          <p:cNvSpPr txBox="1"/>
          <p:nvPr/>
        </p:nvSpPr>
        <p:spPr>
          <a:xfrm>
            <a:off x="836475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Existing wall for G4N event</a:t>
            </a:r>
          </a:p>
        </p:txBody>
      </p:sp>
      <p:cxnSp>
        <p:nvCxnSpPr>
          <p:cNvPr id="207" name="Shape 207"/>
          <p:cNvCxnSpPr/>
          <p:nvPr/>
        </p:nvCxnSpPr>
        <p:spPr>
          <a:xfrm flipH="1">
            <a:off x="2491125" y="3249225"/>
            <a:ext cx="237600" cy="13785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08" name="Shape 208"/>
          <p:cNvSpPr txBox="1"/>
          <p:nvPr/>
        </p:nvSpPr>
        <p:spPr>
          <a:xfrm>
            <a:off x="5134100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Wooden </a:t>
            </a: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board</a:t>
            </a: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 on both sides of google logo</a:t>
            </a:r>
          </a:p>
        </p:txBody>
      </p:sp>
      <p:cxnSp>
        <p:nvCxnSpPr>
          <p:cNvPr id="209" name="Shape 209"/>
          <p:cNvCxnSpPr/>
          <p:nvPr/>
        </p:nvCxnSpPr>
        <p:spPr>
          <a:xfrm>
            <a:off x="6455625" y="3230200"/>
            <a:ext cx="333000" cy="14928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35550" y="1123100"/>
            <a:ext cx="90729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be set up like a museum gallery.</a:t>
            </a:r>
          </a:p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Artwork, sculptures and photography to be on display.</a:t>
            </a:r>
          </a:p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Headtie display - Mannequins to be adorned with various creative styles of Nigerian head gear (aka gele - head ties - and fila - men’s caps).</a:t>
            </a:r>
          </a:p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Black and white framed photos of masquerades and traditional hairstyles to be displayed</a:t>
            </a:r>
          </a:p>
          <a:p>
            <a:pPr indent="-323850" lvl="0" marL="457200" rtl="0"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Live fashion gallery with 20 models adorned in rich Nigerian traditional outfits and 10 models high fashion statement pieces from commissioned designers.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230850" y="3923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Visual Art Museum - Setup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286800" y="1100575"/>
            <a:ext cx="86262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Curator to be on standby to give brief history on the art pieces.</a:t>
            </a:r>
          </a:p>
          <a:p>
            <a:pPr indent="-323850" lvl="0" marL="457200" rtl="0"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Live fashion models to engage and interact with guests, take photos with them and tell them a bit about what they’re wearing.</a:t>
            </a:r>
          </a:p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Waiters circling the gallery with trays of traditional cocktails and finger foods to be served to allow for easy interaction and networking. Refreshments to be replenished at each activity area.</a:t>
            </a:r>
          </a:p>
          <a:p>
            <a:pPr indent="-323850" lvl="0" marL="457200" rtl="0">
              <a:spcBef>
                <a:spcPts val="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5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Vegetarian options to be made available.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230850" y="4164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Visual Art Gallery - Activities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LE 4.jpg" id="226" name="Shape 226"/>
          <p:cNvPicPr preferRelativeResize="0"/>
          <p:nvPr/>
        </p:nvPicPr>
        <p:blipFill rotWithShape="1">
          <a:blip r:embed="rId3">
            <a:alphaModFix/>
          </a:blip>
          <a:srcRect b="0" l="-830" r="829" t="0"/>
          <a:stretch/>
        </p:blipFill>
        <p:spPr>
          <a:xfrm>
            <a:off x="-55575" y="794567"/>
            <a:ext cx="9144001" cy="32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FABRIC/GELE EXHIBITION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1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6458925" y="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Moveable walls with framed fabric of different types </a:t>
            </a:r>
          </a:p>
        </p:txBody>
      </p:sp>
      <p:cxnSp>
        <p:nvCxnSpPr>
          <p:cNvPr id="229" name="Shape 229"/>
          <p:cNvCxnSpPr/>
          <p:nvPr/>
        </p:nvCxnSpPr>
        <p:spPr>
          <a:xfrm flipH="1" rot="10800000">
            <a:off x="6769375" y="498500"/>
            <a:ext cx="119100" cy="7827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30" name="Shape 230"/>
          <p:cNvSpPr txBox="1"/>
          <p:nvPr/>
        </p:nvSpPr>
        <p:spPr>
          <a:xfrm>
            <a:off x="4775300" y="4415800"/>
            <a:ext cx="2761200" cy="654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edestals for GFN to be re-used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For gele display </a:t>
            </a:r>
          </a:p>
        </p:txBody>
      </p:sp>
      <p:cxnSp>
        <p:nvCxnSpPr>
          <p:cNvPr id="231" name="Shape 231"/>
          <p:cNvCxnSpPr>
            <a:stCxn id="226" idx="2"/>
          </p:cNvCxnSpPr>
          <p:nvPr/>
        </p:nvCxnSpPr>
        <p:spPr>
          <a:xfrm>
            <a:off x="4516425" y="3996982"/>
            <a:ext cx="268500" cy="4941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32" name="Shape 232"/>
          <p:cNvSpPr txBox="1"/>
          <p:nvPr/>
        </p:nvSpPr>
        <p:spPr>
          <a:xfrm>
            <a:off x="2948850" y="4545554"/>
            <a:ext cx="13116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Gele and fila display</a:t>
            </a:r>
          </a:p>
        </p:txBody>
      </p:sp>
      <p:cxnSp>
        <p:nvCxnSpPr>
          <p:cNvPr id="233" name="Shape 233"/>
          <p:cNvCxnSpPr/>
          <p:nvPr/>
        </p:nvCxnSpPr>
        <p:spPr>
          <a:xfrm flipH="1">
            <a:off x="3579925" y="3059325"/>
            <a:ext cx="593400" cy="14790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34" name="Shape 234"/>
          <p:cNvSpPr txBox="1"/>
          <p:nvPr/>
        </p:nvSpPr>
        <p:spPr>
          <a:xfrm>
            <a:off x="258650" y="4323550"/>
            <a:ext cx="2278200" cy="695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Live gele </a:t>
            </a: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tying</a:t>
            </a: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 station with displayed fabric on re-used furniture</a:t>
            </a:r>
          </a:p>
        </p:txBody>
      </p:sp>
      <p:cxnSp>
        <p:nvCxnSpPr>
          <p:cNvPr id="235" name="Shape 235"/>
          <p:cNvCxnSpPr>
            <a:endCxn id="234" idx="0"/>
          </p:cNvCxnSpPr>
          <p:nvPr/>
        </p:nvCxnSpPr>
        <p:spPr>
          <a:xfrm flipH="1">
            <a:off x="1397750" y="2554750"/>
            <a:ext cx="1170000" cy="17688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36" name="Shape 236"/>
          <p:cNvSpPr txBox="1"/>
          <p:nvPr/>
        </p:nvSpPr>
        <p:spPr>
          <a:xfrm>
            <a:off x="7680000" y="4415805"/>
            <a:ext cx="13116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Hairstyle cubes</a:t>
            </a:r>
          </a:p>
        </p:txBody>
      </p:sp>
      <p:cxnSp>
        <p:nvCxnSpPr>
          <p:cNvPr id="237" name="Shape 237"/>
          <p:cNvCxnSpPr>
            <a:endCxn id="236" idx="0"/>
          </p:cNvCxnSpPr>
          <p:nvPr/>
        </p:nvCxnSpPr>
        <p:spPr>
          <a:xfrm>
            <a:off x="7366800" y="2993505"/>
            <a:ext cx="969000" cy="1422299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40198" l="0" r="0" t="0"/>
          <a:stretch/>
        </p:blipFill>
        <p:spPr>
          <a:xfrm>
            <a:off x="417975" y="1249825"/>
            <a:ext cx="5611200" cy="24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4">
            <a:alphaModFix/>
          </a:blip>
          <a:srcRect b="0" l="10556" r="13172" t="852"/>
          <a:stretch/>
        </p:blipFill>
        <p:spPr>
          <a:xfrm>
            <a:off x="6163603" y="810841"/>
            <a:ext cx="2408195" cy="4095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417975" y="617775"/>
            <a:ext cx="80733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06060"/>
                </a:solidFill>
                <a:latin typeface="Poppins Light"/>
                <a:ea typeface="Poppins Light"/>
                <a:cs typeface="Poppins Light"/>
                <a:sym typeface="Poppins Light"/>
              </a:rPr>
              <a:t>Adire and Aso Oke making demo inspiration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223475" y="1266500"/>
            <a:ext cx="93105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Event Details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The Brief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Our Understanding of Your Needs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The Big Idea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Appendices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230850" y="48935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Table of 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160200" y="115000"/>
            <a:ext cx="3229200" cy="23292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Local fabric display in fabric demo area</a:t>
            </a:r>
            <a:br>
              <a:rPr lang="en-GB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GB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(Ankara, adire, aso oke)</a:t>
            </a:r>
            <a:br>
              <a:rPr lang="en-GB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</a:p>
        </p:txBody>
      </p:sp>
      <p:grpSp>
        <p:nvGrpSpPr>
          <p:cNvPr id="250" name="Shape 250"/>
          <p:cNvGrpSpPr/>
          <p:nvPr/>
        </p:nvGrpSpPr>
        <p:grpSpPr>
          <a:xfrm>
            <a:off x="162500" y="115000"/>
            <a:ext cx="8860602" cy="4916625"/>
            <a:chOff x="162500" y="115000"/>
            <a:chExt cx="8860602" cy="4916625"/>
          </a:xfrm>
        </p:grpSpPr>
        <p:pic>
          <p:nvPicPr>
            <p:cNvPr id="251" name="Shape 251"/>
            <p:cNvPicPr preferRelativeResize="0"/>
            <p:nvPr/>
          </p:nvPicPr>
          <p:blipFill rotWithShape="1">
            <a:blip r:embed="rId3">
              <a:alphaModFix/>
            </a:blip>
            <a:srcRect b="49801" l="49919" r="0" t="0"/>
            <a:stretch/>
          </p:blipFill>
          <p:spPr>
            <a:xfrm>
              <a:off x="162500" y="2565175"/>
              <a:ext cx="3229200" cy="2427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2" name="Shape 252"/>
            <p:cNvGrpSpPr/>
            <p:nvPr/>
          </p:nvGrpSpPr>
          <p:grpSpPr>
            <a:xfrm>
              <a:off x="3470550" y="115000"/>
              <a:ext cx="5552552" cy="4877474"/>
              <a:chOff x="3470550" y="115000"/>
              <a:chExt cx="5552552" cy="4877474"/>
            </a:xfrm>
          </p:grpSpPr>
          <p:pic>
            <p:nvPicPr>
              <p:cNvPr id="253" name="Shape 25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49634" t="0"/>
              <a:stretch/>
            </p:blipFill>
            <p:spPr>
              <a:xfrm>
                <a:off x="3470550" y="115000"/>
                <a:ext cx="3247500" cy="483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Shape 2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718050" y="152400"/>
                <a:ext cx="2273549" cy="232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Shape 255"/>
              <p:cNvPicPr preferRelativeResize="0"/>
              <p:nvPr/>
            </p:nvPicPr>
            <p:blipFill rotWithShape="1">
              <a:blip r:embed="rId5">
                <a:alphaModFix/>
              </a:blip>
              <a:srcRect b="0" l="19461" r="26238" t="0"/>
              <a:stretch/>
            </p:blipFill>
            <p:spPr>
              <a:xfrm>
                <a:off x="6708776" y="2598300"/>
                <a:ext cx="2314325" cy="23941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6" name="Shape 256"/>
            <p:cNvPicPr preferRelativeResize="0"/>
            <p:nvPr/>
          </p:nvPicPr>
          <p:blipFill rotWithShape="1">
            <a:blip r:embed="rId6">
              <a:alphaModFix/>
            </a:blip>
            <a:srcRect b="14332" l="0" r="0" t="4963"/>
            <a:stretch/>
          </p:blipFill>
          <p:spPr>
            <a:xfrm>
              <a:off x="6707925" y="2540550"/>
              <a:ext cx="2315174" cy="2491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descr="GELE 2.jpg"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0542"/>
            <a:ext cx="9144001" cy="32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01200" y="15240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FABRIC/GELE EXHIBITION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2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5925500" y="4415800"/>
            <a:ext cx="3066000" cy="61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Photos of various hairstyles displayed on stacked wooden cubes</a:t>
            </a:r>
          </a:p>
        </p:txBody>
      </p:sp>
      <p:cxnSp>
        <p:nvCxnSpPr>
          <p:cNvPr id="265" name="Shape 265"/>
          <p:cNvCxnSpPr/>
          <p:nvPr/>
        </p:nvCxnSpPr>
        <p:spPr>
          <a:xfrm>
            <a:off x="5416800" y="3417300"/>
            <a:ext cx="612300" cy="10269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8-1-820x1024.jpg" id="270" name="Shape 270"/>
          <p:cNvPicPr preferRelativeResize="0"/>
          <p:nvPr/>
        </p:nvPicPr>
        <p:blipFill rotWithShape="1">
          <a:blip r:embed="rId3">
            <a:alphaModFix/>
          </a:blip>
          <a:srcRect b="5338" l="0" r="0" t="0"/>
          <a:stretch/>
        </p:blipFill>
        <p:spPr>
          <a:xfrm>
            <a:off x="5136675" y="114925"/>
            <a:ext cx="1722499" cy="203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004700_f520.jpg"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675" y="68949"/>
            <a:ext cx="2080224" cy="296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ekeGele1.jpg"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074" y="2203149"/>
            <a:ext cx="2330274" cy="1406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ekeGele2.jpg.jpg" id="273" name="Shape 273"/>
          <p:cNvPicPr preferRelativeResize="0"/>
          <p:nvPr/>
        </p:nvPicPr>
        <p:blipFill rotWithShape="1">
          <a:blip r:embed="rId6">
            <a:alphaModFix/>
          </a:blip>
          <a:srcRect b="5338" l="0" r="0" t="0"/>
          <a:stretch/>
        </p:blipFill>
        <p:spPr>
          <a:xfrm>
            <a:off x="3472312" y="114925"/>
            <a:ext cx="1562850" cy="203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ion-Royalty-Gele-by-Abeke-Makeovers.jpg" id="274" name="Shape 274"/>
          <p:cNvPicPr preferRelativeResize="0"/>
          <p:nvPr/>
        </p:nvPicPr>
        <p:blipFill rotWithShape="1">
          <a:blip r:embed="rId7">
            <a:alphaModFix/>
          </a:blip>
          <a:srcRect b="3901" l="0" r="0" t="0"/>
          <a:stretch/>
        </p:blipFill>
        <p:spPr>
          <a:xfrm>
            <a:off x="4825950" y="2203150"/>
            <a:ext cx="2080225" cy="2864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rn-how-to-tie-gele-video.jpg" id="275" name="Shape 2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2575" y="3177575"/>
            <a:ext cx="1993350" cy="1483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ying-gele_0004.jpg" id="276" name="Shape 276"/>
          <p:cNvPicPr preferRelativeResize="0"/>
          <p:nvPr/>
        </p:nvPicPr>
        <p:blipFill rotWithShape="1">
          <a:blip r:embed="rId9">
            <a:alphaModFix/>
          </a:blip>
          <a:srcRect b="9714" l="0" r="0" t="0"/>
          <a:stretch/>
        </p:blipFill>
        <p:spPr>
          <a:xfrm>
            <a:off x="2444075" y="3661425"/>
            <a:ext cx="2330275" cy="14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201325" y="115000"/>
            <a:ext cx="1563000" cy="18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0606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78" name="Shape 2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64300" y="80399"/>
            <a:ext cx="1722499" cy="207061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60200" y="115000"/>
            <a:ext cx="1604100" cy="20361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Gele tying (headtie demo)</a:t>
            </a: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11">
            <a:alphaModFix/>
          </a:blip>
          <a:srcRect b="0" l="35105" r="10693" t="0"/>
          <a:stretch/>
        </p:blipFill>
        <p:spPr>
          <a:xfrm>
            <a:off x="160200" y="2266578"/>
            <a:ext cx="2232276" cy="274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LE 3.jpg"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8417"/>
            <a:ext cx="9144001" cy="32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201200" y="15240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CALL OUT: GELE DEMO STATION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3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5925500" y="4415800"/>
            <a:ext cx="3066000" cy="61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Re - used furniture to be used for stacked fabric display</a:t>
            </a:r>
          </a:p>
        </p:txBody>
      </p:sp>
      <p:cxnSp>
        <p:nvCxnSpPr>
          <p:cNvPr id="288" name="Shape 288"/>
          <p:cNvCxnSpPr/>
          <p:nvPr/>
        </p:nvCxnSpPr>
        <p:spPr>
          <a:xfrm>
            <a:off x="5416800" y="3417300"/>
            <a:ext cx="612300" cy="10269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89" name="Shape 289"/>
          <p:cNvSpPr txBox="1"/>
          <p:nvPr/>
        </p:nvSpPr>
        <p:spPr>
          <a:xfrm>
            <a:off x="2111925" y="4415800"/>
            <a:ext cx="3066000" cy="61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Wooden benches to seat visitors </a:t>
            </a:r>
          </a:p>
        </p:txBody>
      </p:sp>
      <p:cxnSp>
        <p:nvCxnSpPr>
          <p:cNvPr id="290" name="Shape 290"/>
          <p:cNvCxnSpPr/>
          <p:nvPr/>
        </p:nvCxnSpPr>
        <p:spPr>
          <a:xfrm flipH="1">
            <a:off x="3174825" y="3219475"/>
            <a:ext cx="169500" cy="12246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 DISPLAY.jpg"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175"/>
            <a:ext cx="8839202" cy="309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ART WORK DISPLAY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421900" y="5245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Artwork to be hung on planned false wall </a:t>
            </a:r>
          </a:p>
        </p:txBody>
      </p:sp>
      <p:cxnSp>
        <p:nvCxnSpPr>
          <p:cNvPr id="298" name="Shape 298"/>
          <p:cNvCxnSpPr/>
          <p:nvPr/>
        </p:nvCxnSpPr>
        <p:spPr>
          <a:xfrm flipH="1" rot="10800000">
            <a:off x="6969675" y="1114825"/>
            <a:ext cx="144300" cy="6564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99" name="Shape 299"/>
          <p:cNvSpPr txBox="1"/>
          <p:nvPr/>
        </p:nvSpPr>
        <p:spPr>
          <a:xfrm>
            <a:off x="2573700" y="412850"/>
            <a:ext cx="26295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Artist name to be displayed on false wall using self adhesive vinyl</a:t>
            </a:r>
          </a:p>
        </p:txBody>
      </p:sp>
      <p:cxnSp>
        <p:nvCxnSpPr>
          <p:cNvPr id="300" name="Shape 300"/>
          <p:cNvCxnSpPr/>
          <p:nvPr/>
        </p:nvCxnSpPr>
        <p:spPr>
          <a:xfrm rot="10800000">
            <a:off x="3454575" y="963850"/>
            <a:ext cx="249300" cy="761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Shape 305"/>
          <p:cNvGrpSpPr/>
          <p:nvPr/>
        </p:nvGrpSpPr>
        <p:grpSpPr>
          <a:xfrm>
            <a:off x="402102" y="659382"/>
            <a:ext cx="8530288" cy="4353504"/>
            <a:chOff x="59575" y="206999"/>
            <a:chExt cx="9024850" cy="4729500"/>
          </a:xfrm>
        </p:grpSpPr>
        <p:pic>
          <p:nvPicPr>
            <p:cNvPr id="306" name="Shape 3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575" y="207000"/>
              <a:ext cx="6305999" cy="472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Shape 307"/>
            <p:cNvPicPr preferRelativeResize="0"/>
            <p:nvPr/>
          </p:nvPicPr>
          <p:blipFill rotWithShape="1">
            <a:blip r:embed="rId4">
              <a:alphaModFix/>
            </a:blip>
            <a:srcRect b="19710" l="0" r="0" t="0"/>
            <a:stretch/>
          </p:blipFill>
          <p:spPr>
            <a:xfrm>
              <a:off x="59575" y="207000"/>
              <a:ext cx="6305999" cy="283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Shape 308"/>
            <p:cNvPicPr preferRelativeResize="0"/>
            <p:nvPr/>
          </p:nvPicPr>
          <p:blipFill rotWithShape="1">
            <a:blip r:embed="rId5">
              <a:alphaModFix/>
            </a:blip>
            <a:srcRect b="22880" l="30901" r="21470" t="1154"/>
            <a:stretch/>
          </p:blipFill>
          <p:spPr>
            <a:xfrm>
              <a:off x="6421350" y="206999"/>
              <a:ext cx="2663075" cy="283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Shape 309"/>
            <p:cNvPicPr preferRelativeResize="0"/>
            <p:nvPr/>
          </p:nvPicPr>
          <p:blipFill rotWithShape="1">
            <a:blip r:embed="rId6">
              <a:alphaModFix/>
            </a:blip>
            <a:srcRect b="7757" l="0" r="0" t="0"/>
            <a:stretch/>
          </p:blipFill>
          <p:spPr>
            <a:xfrm>
              <a:off x="6421350" y="3094100"/>
              <a:ext cx="2663075" cy="184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Shape 310"/>
          <p:cNvSpPr txBox="1"/>
          <p:nvPr/>
        </p:nvSpPr>
        <p:spPr>
          <a:xfrm>
            <a:off x="370200" y="257975"/>
            <a:ext cx="840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06060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Overall gallery inspiration - Look &amp; feel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SCULPTURE  DISPLAY</a:t>
            </a:r>
          </a:p>
        </p:txBody>
      </p:sp>
      <p:pic>
        <p:nvPicPr>
          <p:cNvPr descr="SCULPTURE.jpg"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0400"/>
            <a:ext cx="8839199" cy="392578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1147875" y="445615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Sculptural display</a:t>
            </a:r>
          </a:p>
        </p:txBody>
      </p:sp>
      <p:cxnSp>
        <p:nvCxnSpPr>
          <p:cNvPr id="318" name="Shape 318"/>
          <p:cNvCxnSpPr>
            <a:endCxn id="317" idx="0"/>
          </p:cNvCxnSpPr>
          <p:nvPr/>
        </p:nvCxnSpPr>
        <p:spPr>
          <a:xfrm flipH="1">
            <a:off x="2462625" y="3569050"/>
            <a:ext cx="633900" cy="887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LS 1.jpg"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0650"/>
            <a:ext cx="8839202" cy="309566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61925" y="-5250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FASHION DISPLAY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5421425" y="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We wear culture structure to be re - used</a:t>
            </a:r>
          </a:p>
        </p:txBody>
      </p:sp>
      <p:cxnSp>
        <p:nvCxnSpPr>
          <p:cNvPr id="326" name="Shape 326"/>
          <p:cNvCxnSpPr>
            <a:endCxn id="325" idx="2"/>
          </p:cNvCxnSpPr>
          <p:nvPr/>
        </p:nvCxnSpPr>
        <p:spPr>
          <a:xfrm rot="10800000">
            <a:off x="6736175" y="527100"/>
            <a:ext cx="93600" cy="10041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27" name="Shape 327"/>
          <p:cNvSpPr txBox="1"/>
          <p:nvPr/>
        </p:nvSpPr>
        <p:spPr>
          <a:xfrm>
            <a:off x="2587600" y="12415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Giorigo structure to be re - used</a:t>
            </a:r>
          </a:p>
        </p:txBody>
      </p:sp>
      <p:cxnSp>
        <p:nvCxnSpPr>
          <p:cNvPr id="328" name="Shape 328"/>
          <p:cNvCxnSpPr>
            <a:endCxn id="327" idx="2"/>
          </p:cNvCxnSpPr>
          <p:nvPr/>
        </p:nvCxnSpPr>
        <p:spPr>
          <a:xfrm rot="10800000">
            <a:off x="3902350" y="651250"/>
            <a:ext cx="93600" cy="10041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4616" l="0" r="0" t="26589"/>
          <a:stretch/>
        </p:blipFill>
        <p:spPr>
          <a:xfrm>
            <a:off x="3977750" y="2748675"/>
            <a:ext cx="4865624" cy="22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 b="32696" l="0" r="0" t="0"/>
          <a:stretch/>
        </p:blipFill>
        <p:spPr>
          <a:xfrm>
            <a:off x="6268050" y="152400"/>
            <a:ext cx="2723550" cy="2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00525"/>
            <a:ext cx="3672949" cy="229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95609"/>
            <a:ext cx="3672950" cy="244418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152400" y="2262600"/>
            <a:ext cx="15678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Diseye Tantua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3977750" y="4762050"/>
            <a:ext cx="19995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Omenka Gallery</a:t>
            </a: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7">
            <a:alphaModFix/>
          </a:blip>
          <a:srcRect b="9653" l="0" r="0" t="5290"/>
          <a:stretch/>
        </p:blipFill>
        <p:spPr>
          <a:xfrm>
            <a:off x="3971837" y="152399"/>
            <a:ext cx="2149725" cy="244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3983650" y="2319400"/>
            <a:ext cx="21261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Emmanuel Oyeleke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6268075" y="2338800"/>
            <a:ext cx="18732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Gerald Chukwuma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52400" y="4713900"/>
            <a:ext cx="18732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Polly Alakija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ENTERTAINMENT LOUNGE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1</a:t>
            </a:r>
          </a:p>
        </p:txBody>
      </p:sp>
      <p:pic>
        <p:nvPicPr>
          <p:cNvPr descr="view 07.jpg"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0400"/>
            <a:ext cx="8839201" cy="388241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152400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Pallet furniture</a:t>
            </a:r>
          </a:p>
        </p:txBody>
      </p:sp>
      <p:cxnSp>
        <p:nvCxnSpPr>
          <p:cNvPr id="350" name="Shape 350"/>
          <p:cNvCxnSpPr/>
          <p:nvPr/>
        </p:nvCxnSpPr>
        <p:spPr>
          <a:xfrm flipH="1">
            <a:off x="1007025" y="4395600"/>
            <a:ext cx="55800" cy="284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.jp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775" y="1456387"/>
            <a:ext cx="1408875" cy="140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ck-xxl.png"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225" y="1590162"/>
            <a:ext cx="1141349" cy="114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-calendar-2015.png"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75" y="1306137"/>
            <a:ext cx="1709375" cy="170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maps-512.png"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025" y="1456375"/>
            <a:ext cx="1408875" cy="14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704725" y="2839975"/>
            <a:ext cx="186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Tuesday, 25th July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987300" y="2839975"/>
            <a:ext cx="114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6 - 10 pm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4759650" y="2839975"/>
            <a:ext cx="2350799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Landmark Centre, Hall 2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7497983" y="2839975"/>
            <a:ext cx="106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200 pax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28700" y="413425"/>
            <a:ext cx="78600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Event Details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ew 07b.jpg"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0550"/>
            <a:ext cx="8839201" cy="388241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ENTERTAINMENT LOUNGE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2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6362100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ue breakers</a:t>
            </a:r>
          </a:p>
        </p:txBody>
      </p:sp>
      <p:cxnSp>
        <p:nvCxnSpPr>
          <p:cNvPr id="358" name="Shape 358"/>
          <p:cNvCxnSpPr/>
          <p:nvPr/>
        </p:nvCxnSpPr>
        <p:spPr>
          <a:xfrm flipH="1">
            <a:off x="7177350" y="4382475"/>
            <a:ext cx="39300" cy="3015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59" name="Shape 359"/>
          <p:cNvSpPr txBox="1"/>
          <p:nvPr/>
        </p:nvSpPr>
        <p:spPr>
          <a:xfrm>
            <a:off x="1042975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Entry to entertainment lounge</a:t>
            </a:r>
          </a:p>
        </p:txBody>
      </p:sp>
      <p:cxnSp>
        <p:nvCxnSpPr>
          <p:cNvPr id="360" name="Shape 360"/>
          <p:cNvCxnSpPr>
            <a:endCxn id="359" idx="0"/>
          </p:cNvCxnSpPr>
          <p:nvPr/>
        </p:nvCxnSpPr>
        <p:spPr>
          <a:xfrm>
            <a:off x="2204425" y="3980700"/>
            <a:ext cx="153300" cy="6357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/>
        </p:nvSpPr>
        <p:spPr>
          <a:xfrm>
            <a:off x="282300" y="1367400"/>
            <a:ext cx="85794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 activities to take place on the stage being set up for all entertainment activities</a:t>
            </a:r>
          </a:p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 video mashup displaying the evolution of the old and the new to display on the two large LED screens</a:t>
            </a:r>
          </a:p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Silent footage of a variety of Nigerian movies during storytellers performance (Nollywood on stage and Nollywood on film)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230850" y="4164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Nollywood - Setup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301875" y="1123350"/>
            <a:ext cx="86112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a Tales by Moonlight forma, theatrical storytellers to sit on a wooden chair as they tell their stories, with a spotlight focused on them only</a:t>
            </a:r>
          </a:p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Lightning talk to be lightly scripted and tells the story of the evolution of Nollywood</a:t>
            </a:r>
          </a:p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Furniture to posses ankara themed throw pillows, woodwork and ottomans</a:t>
            </a:r>
          </a:p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short scene from a local popular stage play for strong cultural engagement</a:t>
            </a:r>
          </a:p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Public viewing of a recently released new Nollywood movie - Snippets from “Isoken” to be played on screen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230850" y="4164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Nollywood - Activities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 3.jpg"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0542"/>
            <a:ext cx="9144001" cy="32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BAR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4594825" y="67650"/>
            <a:ext cx="2141100" cy="332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Thatch hut</a:t>
            </a:r>
          </a:p>
        </p:txBody>
      </p:sp>
      <p:cxnSp>
        <p:nvCxnSpPr>
          <p:cNvPr id="380" name="Shape 380"/>
          <p:cNvCxnSpPr>
            <a:endCxn id="379" idx="2"/>
          </p:cNvCxnSpPr>
          <p:nvPr/>
        </p:nvCxnSpPr>
        <p:spPr>
          <a:xfrm flipH="1" rot="10800000">
            <a:off x="4645075" y="400350"/>
            <a:ext cx="1020300" cy="11796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81" name="Shape 381"/>
          <p:cNvSpPr txBox="1"/>
          <p:nvPr/>
        </p:nvSpPr>
        <p:spPr>
          <a:xfrm>
            <a:off x="3015175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Pallet counter</a:t>
            </a:r>
          </a:p>
        </p:txBody>
      </p:sp>
      <p:cxnSp>
        <p:nvCxnSpPr>
          <p:cNvPr id="382" name="Shape 382"/>
          <p:cNvCxnSpPr>
            <a:endCxn id="381" idx="0"/>
          </p:cNvCxnSpPr>
          <p:nvPr/>
        </p:nvCxnSpPr>
        <p:spPr>
          <a:xfrm>
            <a:off x="4220425" y="3238200"/>
            <a:ext cx="109500" cy="13782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383" name="Shape 383"/>
          <p:cNvCxnSpPr/>
          <p:nvPr/>
        </p:nvCxnSpPr>
        <p:spPr>
          <a:xfrm flipH="1" rot="10800000">
            <a:off x="5268450" y="693475"/>
            <a:ext cx="1776000" cy="19164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84" name="Shape 384"/>
          <p:cNvSpPr txBox="1"/>
          <p:nvPr/>
        </p:nvSpPr>
        <p:spPr>
          <a:xfrm>
            <a:off x="6978800" y="515850"/>
            <a:ext cx="1843800" cy="289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Bamboo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ingle performance on stage spotlight" id="389" name="Shape 389"/>
          <p:cNvPicPr preferRelativeResize="0"/>
          <p:nvPr/>
        </p:nvPicPr>
        <p:blipFill rotWithShape="1">
          <a:blip r:embed="rId3">
            <a:alphaModFix/>
          </a:blip>
          <a:srcRect b="0" l="7808" r="0" t="0"/>
          <a:stretch/>
        </p:blipFill>
        <p:spPr>
          <a:xfrm>
            <a:off x="6111350" y="215100"/>
            <a:ext cx="2680800" cy="47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575" y="2578325"/>
            <a:ext cx="3520724" cy="235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5">
            <a:alphaModFix/>
          </a:blip>
          <a:srcRect b="5320" l="0" r="0" t="0"/>
          <a:stretch/>
        </p:blipFill>
        <p:spPr>
          <a:xfrm>
            <a:off x="2408574" y="215100"/>
            <a:ext cx="3520728" cy="222907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441525" y="1256500"/>
            <a:ext cx="1785000" cy="23292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Stage plays, movie snippet and storyteller scenery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/>
        </p:nvSpPr>
        <p:spPr>
          <a:xfrm>
            <a:off x="230850" y="2560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Fashion - Activities (at the entertainment area)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230850" y="1089325"/>
            <a:ext cx="2191500" cy="392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Stories of Nigerian fashion (#WeWearCulture)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During the storytelling models of traditional attire will file out dramatically and get into formation on the main stage traditional and modern fashion</a:t>
            </a:r>
            <a:b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</a:p>
        </p:txBody>
      </p:sp>
      <p:pic>
        <p:nvPicPr>
          <p:cNvPr descr="450318517PM00035_Final_Touc-1024x682.jpg" id="399" name="Shape 399"/>
          <p:cNvPicPr preferRelativeResize="0"/>
          <p:nvPr/>
        </p:nvPicPr>
        <p:blipFill rotWithShape="1">
          <a:blip r:embed="rId3">
            <a:alphaModFix/>
          </a:blip>
          <a:srcRect b="0" l="0" r="0" t="12249"/>
          <a:stretch/>
        </p:blipFill>
        <p:spPr>
          <a:xfrm>
            <a:off x="2558325" y="1089324"/>
            <a:ext cx="3109424" cy="181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 rotWithShape="1">
          <a:blip r:embed="rId4">
            <a:alphaModFix/>
          </a:blip>
          <a:srcRect b="19330" l="0" r="0" t="2788"/>
          <a:stretch/>
        </p:blipFill>
        <p:spPr>
          <a:xfrm>
            <a:off x="5769400" y="1089325"/>
            <a:ext cx="3109425" cy="181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 rotWithShape="1">
          <a:blip r:embed="rId5">
            <a:alphaModFix/>
          </a:blip>
          <a:srcRect b="8727" l="3869" r="10521" t="8777"/>
          <a:stretch/>
        </p:blipFill>
        <p:spPr>
          <a:xfrm>
            <a:off x="2558325" y="2995600"/>
            <a:ext cx="3134874" cy="20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 rotWithShape="1">
          <a:blip r:embed="rId6">
            <a:alphaModFix/>
          </a:blip>
          <a:srcRect b="0" l="0" r="0" t="6803"/>
          <a:stretch/>
        </p:blipFill>
        <p:spPr>
          <a:xfrm>
            <a:off x="5829175" y="2995599"/>
            <a:ext cx="1444698" cy="20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 rotWithShape="1">
          <a:blip r:embed="rId7">
            <a:alphaModFix/>
          </a:blip>
          <a:srcRect b="0" l="0" r="50666" t="6629"/>
          <a:stretch/>
        </p:blipFill>
        <p:spPr>
          <a:xfrm>
            <a:off x="7409850" y="2995599"/>
            <a:ext cx="1512949" cy="20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211450" y="1285050"/>
            <a:ext cx="84015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Section to kick off with a YouTube video of Joromi by Victor Uwaifo.</a:t>
            </a:r>
          </a:p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First act (the band) to be introduced on stage with lighting, as they join into the last part of the song in the video</a:t>
            </a:r>
          </a:p>
          <a:p>
            <a:pPr indent="-342900" lvl="0" marL="457200" rtl="0">
              <a:spcBef>
                <a:spcPts val="0"/>
              </a:spcBef>
              <a:spcAft>
                <a:spcPts val="300"/>
              </a:spcAft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Band to do a medley of the generational music and transition into the new school era of music, as they tell a story about the history of some of the songs.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230850" y="69975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Music Performances - Setup and Activities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Shape 414"/>
          <p:cNvGrpSpPr/>
          <p:nvPr/>
        </p:nvGrpSpPr>
        <p:grpSpPr>
          <a:xfrm>
            <a:off x="1409572" y="681724"/>
            <a:ext cx="2420916" cy="4251920"/>
            <a:chOff x="2559275" y="400137"/>
            <a:chExt cx="2526524" cy="4594187"/>
          </a:xfrm>
        </p:grpSpPr>
        <p:pic>
          <p:nvPicPr>
            <p:cNvPr id="415" name="Shape 415"/>
            <p:cNvPicPr preferRelativeResize="0"/>
            <p:nvPr/>
          </p:nvPicPr>
          <p:blipFill rotWithShape="1">
            <a:blip r:embed="rId3">
              <a:alphaModFix/>
            </a:blip>
            <a:srcRect b="0" l="3511" r="14244" t="0"/>
            <a:stretch/>
          </p:blipFill>
          <p:spPr>
            <a:xfrm>
              <a:off x="2559275" y="400137"/>
              <a:ext cx="2520225" cy="4594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Shape 416"/>
            <p:cNvSpPr txBox="1"/>
            <p:nvPr/>
          </p:nvSpPr>
          <p:spPr>
            <a:xfrm>
              <a:off x="3602600" y="4678725"/>
              <a:ext cx="1483200" cy="3156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MC - Chigurl</a:t>
              </a:r>
            </a:p>
          </p:txBody>
        </p:sp>
      </p:grpSp>
      <p:sp>
        <p:nvSpPr>
          <p:cNvPr id="417" name="Shape 417"/>
          <p:cNvSpPr txBox="1"/>
          <p:nvPr/>
        </p:nvSpPr>
        <p:spPr>
          <a:xfrm>
            <a:off x="147625" y="182150"/>
            <a:ext cx="85368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06060"/>
                </a:solidFill>
                <a:latin typeface="Poppins Light"/>
                <a:ea typeface="Poppins Light"/>
                <a:cs typeface="Poppins Light"/>
                <a:sym typeface="Poppins Light"/>
              </a:rPr>
              <a:t>An MC and live band will bring the event together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5144850" y="2715350"/>
            <a:ext cx="2241000" cy="31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Live Band - Veentage</a:t>
            </a:r>
          </a:p>
        </p:txBody>
      </p:sp>
      <p:pic>
        <p:nvPicPr>
          <p:cNvPr descr="Shuga band.jpg" id="419" name="Shape 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975" y="1279287"/>
            <a:ext cx="3759699" cy="25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x="5737275" y="3977241"/>
            <a:ext cx="1421100" cy="62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Live Band</a:t>
            </a:r>
            <a:r>
              <a:rPr b="1"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Shuga Band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76350" y="841325"/>
            <a:ext cx="91440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6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 fun interactive challenge - especially for non-Nigerian visitors</a:t>
            </a:r>
          </a:p>
          <a:p>
            <a:pPr indent="-3302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6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consist different activity sections where guests complete small tasks to become/prove they are a true Nigerian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4888350" y="2718000"/>
            <a:ext cx="4255500" cy="23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Poppins"/>
              <a:buAutoNum type="arabicPeriod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Taste palm wine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Poppins"/>
              <a:buAutoNum type="arabicPeriod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Eat small chops.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Poppins"/>
              <a:buAutoNum type="arabicPeriod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Eat jollof rice.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Poppins"/>
              <a:buAutoNum type="arabicPeriod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Tie a gele or wear a fila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Poppins"/>
              <a:buAutoNum type="arabicPeriod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Learn to do a Naija dance step.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Poppins"/>
              <a:buAutoNum type="arabicPeriod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Say something in pidgin or learn a greeting in a Nigerian language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Poppins"/>
              <a:buAutoNum type="arabicPeriod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Take a picture with a mortar and pestle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Poppins"/>
              <a:buAutoNum type="arabicPeriod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Beat a talking drum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4888350" y="2057700"/>
            <a:ext cx="4024800" cy="66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2CB243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lang="en-GB" sz="1800">
                <a:solidFill>
                  <a:srgbClr val="2CB243"/>
                </a:solidFill>
                <a:latin typeface="Poppins"/>
                <a:ea typeface="Poppins"/>
                <a:cs typeface="Poppins"/>
                <a:sym typeface="Poppins"/>
              </a:rPr>
              <a:t> Things You Must Do To Be A Certified Nigerian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230850" y="2560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Real Naija Challenge - Setup and Activities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00" y="1876274"/>
            <a:ext cx="3980151" cy="30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Shape 434"/>
          <p:cNvGrpSpPr/>
          <p:nvPr/>
        </p:nvGrpSpPr>
        <p:grpSpPr>
          <a:xfrm>
            <a:off x="152400" y="49225"/>
            <a:ext cx="8961350" cy="5094275"/>
            <a:chOff x="152400" y="49225"/>
            <a:chExt cx="8961350" cy="5094275"/>
          </a:xfrm>
        </p:grpSpPr>
        <p:pic>
          <p:nvPicPr>
            <p:cNvPr descr="NEW NAIJA.jpg" id="435" name="Shape 4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023912"/>
              <a:ext cx="8839202" cy="3095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Shape 436"/>
            <p:cNvSpPr txBox="1"/>
            <p:nvPr/>
          </p:nvSpPr>
          <p:spPr>
            <a:xfrm>
              <a:off x="3627475" y="4616400"/>
              <a:ext cx="2629500" cy="5271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200">
                  <a:latin typeface="Poppins"/>
                  <a:ea typeface="Poppins"/>
                  <a:cs typeface="Poppins"/>
                  <a:sym typeface="Poppins"/>
                </a:rPr>
                <a:t>Pre existing backdrop</a:t>
              </a:r>
            </a:p>
          </p:txBody>
        </p:sp>
        <p:cxnSp>
          <p:nvCxnSpPr>
            <p:cNvPr id="437" name="Shape 437"/>
            <p:cNvCxnSpPr>
              <a:endCxn id="436" idx="0"/>
            </p:cNvCxnSpPr>
            <p:nvPr/>
          </p:nvCxnSpPr>
          <p:spPr>
            <a:xfrm>
              <a:off x="4832725" y="3238200"/>
              <a:ext cx="109500" cy="1378200"/>
            </a:xfrm>
            <a:prstGeom prst="straightConnector1">
              <a:avLst/>
            </a:prstGeom>
            <a:noFill/>
            <a:ln cap="flat" cmpd="sng" w="19050">
              <a:solidFill>
                <a:srgbClr val="EA4335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sp>
          <p:nvSpPr>
            <p:cNvPr id="438" name="Shape 438"/>
            <p:cNvSpPr txBox="1"/>
            <p:nvPr/>
          </p:nvSpPr>
          <p:spPr>
            <a:xfrm>
              <a:off x="152400" y="4616400"/>
              <a:ext cx="3247800" cy="5271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200">
                  <a:latin typeface="Poppins"/>
                  <a:ea typeface="Poppins"/>
                  <a:cs typeface="Poppins"/>
                  <a:sym typeface="Poppins"/>
                </a:rPr>
                <a:t>Wooden platforms displaying various props for new naija challenge</a:t>
              </a:r>
            </a:p>
          </p:txBody>
        </p:sp>
        <p:cxnSp>
          <p:nvCxnSpPr>
            <p:cNvPr id="439" name="Shape 439"/>
            <p:cNvCxnSpPr>
              <a:endCxn id="438" idx="0"/>
            </p:cNvCxnSpPr>
            <p:nvPr/>
          </p:nvCxnSpPr>
          <p:spPr>
            <a:xfrm flipH="1">
              <a:off x="1776300" y="3247800"/>
              <a:ext cx="814500" cy="1368600"/>
            </a:xfrm>
            <a:prstGeom prst="straightConnector1">
              <a:avLst/>
            </a:prstGeom>
            <a:noFill/>
            <a:ln cap="flat" cmpd="sng" w="19050">
              <a:solidFill>
                <a:srgbClr val="EA4335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sp>
          <p:nvSpPr>
            <p:cNvPr id="440" name="Shape 440"/>
            <p:cNvSpPr txBox="1"/>
            <p:nvPr/>
          </p:nvSpPr>
          <p:spPr>
            <a:xfrm>
              <a:off x="6484250" y="4616400"/>
              <a:ext cx="2629500" cy="5271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200">
                  <a:latin typeface="Poppins"/>
                  <a:ea typeface="Poppins"/>
                  <a:cs typeface="Poppins"/>
                  <a:sym typeface="Poppins"/>
                </a:rPr>
                <a:t>Pre existing structure to be used for hanging plants</a:t>
              </a:r>
            </a:p>
          </p:txBody>
        </p:sp>
        <p:cxnSp>
          <p:nvCxnSpPr>
            <p:cNvPr id="441" name="Shape 441"/>
            <p:cNvCxnSpPr>
              <a:endCxn id="440" idx="0"/>
            </p:cNvCxnSpPr>
            <p:nvPr/>
          </p:nvCxnSpPr>
          <p:spPr>
            <a:xfrm>
              <a:off x="7583600" y="2616600"/>
              <a:ext cx="215400" cy="1999800"/>
            </a:xfrm>
            <a:prstGeom prst="straightConnector1">
              <a:avLst/>
            </a:prstGeom>
            <a:noFill/>
            <a:ln cap="flat" cmpd="sng" w="19050">
              <a:solidFill>
                <a:srgbClr val="EA4335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sp>
          <p:nvSpPr>
            <p:cNvPr id="442" name="Shape 442"/>
            <p:cNvSpPr txBox="1"/>
            <p:nvPr/>
          </p:nvSpPr>
          <p:spPr>
            <a:xfrm>
              <a:off x="5270700" y="49225"/>
              <a:ext cx="2629500" cy="5271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200">
                  <a:latin typeface="Poppins"/>
                  <a:ea typeface="Poppins"/>
                  <a:cs typeface="Poppins"/>
                  <a:sym typeface="Poppins"/>
                </a:rPr>
                <a:t>Pre existing imagery to be re - used</a:t>
              </a:r>
            </a:p>
          </p:txBody>
        </p:sp>
        <p:cxnSp>
          <p:nvCxnSpPr>
            <p:cNvPr id="443" name="Shape 443"/>
            <p:cNvCxnSpPr>
              <a:endCxn id="442" idx="2"/>
            </p:cNvCxnSpPr>
            <p:nvPr/>
          </p:nvCxnSpPr>
          <p:spPr>
            <a:xfrm rot="10800000">
              <a:off x="6585450" y="576324"/>
              <a:ext cx="174600" cy="1580400"/>
            </a:xfrm>
            <a:prstGeom prst="straightConnector1">
              <a:avLst/>
            </a:prstGeom>
            <a:noFill/>
            <a:ln cap="flat" cmpd="sng" w="19050">
              <a:solidFill>
                <a:srgbClr val="EA4335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pic>
          <p:nvPicPr>
            <p:cNvPr descr="NEW NAIJA.jpg" id="444" name="Shape 444"/>
            <p:cNvPicPr preferRelativeResize="0"/>
            <p:nvPr/>
          </p:nvPicPr>
          <p:blipFill rotWithShape="1">
            <a:blip r:embed="rId3">
              <a:alphaModFix/>
            </a:blip>
            <a:srcRect b="61842" l="24614" r="60197" t="18524"/>
            <a:stretch/>
          </p:blipFill>
          <p:spPr>
            <a:xfrm>
              <a:off x="3678974" y="1585225"/>
              <a:ext cx="1342550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5" name="Shape 445"/>
            <p:cNvPicPr preferRelativeResize="0"/>
            <p:nvPr/>
          </p:nvPicPr>
          <p:blipFill rotWithShape="1">
            <a:blip r:embed="rId3">
              <a:alphaModFix/>
            </a:blip>
            <a:srcRect b="61842" l="24614" r="60197" t="18524"/>
            <a:stretch/>
          </p:blipFill>
          <p:spPr>
            <a:xfrm>
              <a:off x="4978524" y="1585225"/>
              <a:ext cx="1342550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6" name="Shape 446"/>
            <p:cNvPicPr preferRelativeResize="0"/>
            <p:nvPr/>
          </p:nvPicPr>
          <p:blipFill rotWithShape="1">
            <a:blip r:embed="rId3">
              <a:alphaModFix/>
            </a:blip>
            <a:srcRect b="44746" l="26285" r="66917" t="43000"/>
            <a:stretch/>
          </p:blipFill>
          <p:spPr>
            <a:xfrm>
              <a:off x="3250950" y="2116825"/>
              <a:ext cx="2198601" cy="944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7" name="Shape 447"/>
            <p:cNvPicPr preferRelativeResize="0"/>
            <p:nvPr/>
          </p:nvPicPr>
          <p:blipFill rotWithShape="1">
            <a:blip r:embed="rId3">
              <a:alphaModFix/>
            </a:blip>
            <a:srcRect b="71998" l="28567" r="65616" t="18524"/>
            <a:stretch/>
          </p:blipFill>
          <p:spPr>
            <a:xfrm>
              <a:off x="3250950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8" name="Shape 448"/>
            <p:cNvPicPr preferRelativeResize="0"/>
            <p:nvPr/>
          </p:nvPicPr>
          <p:blipFill rotWithShape="1">
            <a:blip r:embed="rId3">
              <a:alphaModFix/>
            </a:blip>
            <a:srcRect b="71998" l="28567" r="65616" t="18524"/>
            <a:stretch/>
          </p:blipFill>
          <p:spPr>
            <a:xfrm>
              <a:off x="3678975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9" name="Shape 449"/>
            <p:cNvPicPr preferRelativeResize="0"/>
            <p:nvPr/>
          </p:nvPicPr>
          <p:blipFill rotWithShape="1">
            <a:blip r:embed="rId3">
              <a:alphaModFix/>
            </a:blip>
            <a:srcRect b="71998" l="28567" r="65616" t="18524"/>
            <a:stretch/>
          </p:blipFill>
          <p:spPr>
            <a:xfrm>
              <a:off x="4193100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50" name="Shape 450"/>
            <p:cNvPicPr preferRelativeResize="0"/>
            <p:nvPr/>
          </p:nvPicPr>
          <p:blipFill rotWithShape="1">
            <a:blip r:embed="rId3">
              <a:alphaModFix/>
            </a:blip>
            <a:srcRect b="71998" l="28567" r="65616" t="18524"/>
            <a:stretch/>
          </p:blipFill>
          <p:spPr>
            <a:xfrm>
              <a:off x="4621125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51" name="Shape 451"/>
            <p:cNvPicPr preferRelativeResize="0"/>
            <p:nvPr/>
          </p:nvPicPr>
          <p:blipFill rotWithShape="1">
            <a:blip r:embed="rId3">
              <a:alphaModFix/>
            </a:blip>
            <a:srcRect b="71998" l="28567" r="65616" t="18524"/>
            <a:stretch/>
          </p:blipFill>
          <p:spPr>
            <a:xfrm>
              <a:off x="5067725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Shape 452"/>
          <p:cNvSpPr txBox="1"/>
          <p:nvPr/>
        </p:nvSpPr>
        <p:spPr>
          <a:xfrm>
            <a:off x="48800" y="0"/>
            <a:ext cx="3884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FRONT VIEW: REAL NAIJA CHALLENGE DEMO AREA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325650" y="2273725"/>
            <a:ext cx="8682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Create and design an immersive experience that showcases the impact of Google and tech in the Nigerian social fabric, through celebrating Nigerian arts, theatre, culture and entertainment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325650" y="16122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Brief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33375" y="2577625"/>
            <a:ext cx="28170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icture2.png"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374" y="292275"/>
            <a:ext cx="6237623" cy="46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4">
            <a:alphaModFix/>
          </a:blip>
          <a:srcRect b="35550" l="20563" r="7587" t="19202"/>
          <a:stretch/>
        </p:blipFill>
        <p:spPr>
          <a:xfrm>
            <a:off x="4996150" y="292275"/>
            <a:ext cx="2078550" cy="23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 rotWithShape="1">
          <a:blip r:embed="rId5">
            <a:alphaModFix/>
          </a:blip>
          <a:srcRect b="17146" l="0" r="0" t="5823"/>
          <a:stretch/>
        </p:blipFill>
        <p:spPr>
          <a:xfrm>
            <a:off x="7132050" y="292275"/>
            <a:ext cx="2011950" cy="232727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136950" y="2047825"/>
            <a:ext cx="2539200" cy="1795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To be adorned in specially designed print of ankara skirt for the event and white shirt, and to wear native hairstyles from different tribes (e.g. Kiko, fulani hairstyles)</a:t>
            </a:r>
            <a:br>
              <a:rPr lang="en-GB">
                <a:latin typeface="Poppins"/>
                <a:ea typeface="Poppins"/>
                <a:cs typeface="Poppins"/>
                <a:sym typeface="Poppins"/>
              </a:rPr>
            </a:br>
          </a:p>
        </p:txBody>
      </p:sp>
      <p:sp>
        <p:nvSpPr>
          <p:cNvPr id="462" name="Shape 462"/>
          <p:cNvSpPr txBox="1"/>
          <p:nvPr/>
        </p:nvSpPr>
        <p:spPr>
          <a:xfrm>
            <a:off x="136950" y="690075"/>
            <a:ext cx="2539200" cy="1176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Experience Managers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/>
        </p:nvSpPr>
        <p:spPr>
          <a:xfrm>
            <a:off x="325050" y="2500675"/>
            <a:ext cx="8636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Traditional Naija food and drinks to be served, to give the newbies a taste of the real Naija food experience, and to trigger nostalgia for the Nigerian attendees.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279150" y="19153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Catering and Beverages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/>
        </p:nvSpPr>
        <p:spPr>
          <a:xfrm>
            <a:off x="344200" y="306350"/>
            <a:ext cx="8636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Small chops menu inspiration</a:t>
            </a:r>
          </a:p>
        </p:txBody>
      </p:sp>
      <p:grpSp>
        <p:nvGrpSpPr>
          <p:cNvPr id="474" name="Shape 474"/>
          <p:cNvGrpSpPr/>
          <p:nvPr/>
        </p:nvGrpSpPr>
        <p:grpSpPr>
          <a:xfrm>
            <a:off x="344190" y="755542"/>
            <a:ext cx="8527963" cy="4237041"/>
            <a:chOff x="344190" y="755542"/>
            <a:chExt cx="8527963" cy="4237041"/>
          </a:xfrm>
        </p:grpSpPr>
        <p:pic>
          <p:nvPicPr>
            <p:cNvPr descr="2924923294_1638d45731.jpg" id="475" name="Shape 4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4190" y="755542"/>
              <a:ext cx="1626787" cy="215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ki na ukwa food.jpg" id="476" name="Shape 4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1685" y="755542"/>
              <a:ext cx="3939027" cy="1825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ve-ways-fruits-veggies-extra.jpg" id="477" name="Shape 4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56605" y="830154"/>
              <a:ext cx="2680057" cy="2370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5-59-38.png" id="478" name="Shape 4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16870" y="2709742"/>
              <a:ext cx="1968664" cy="1127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Shape 47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93972" y="2728057"/>
              <a:ext cx="1816739" cy="1068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54-42.png" id="480" name="Shape 480"/>
            <p:cNvPicPr preferRelativeResize="0"/>
            <p:nvPr/>
          </p:nvPicPr>
          <p:blipFill rotWithShape="1">
            <a:blip r:embed="rId8">
              <a:alphaModFix/>
            </a:blip>
            <a:srcRect b="9836" l="0" r="0" t="17138"/>
            <a:stretch/>
          </p:blipFill>
          <p:spPr>
            <a:xfrm>
              <a:off x="6192096" y="3318261"/>
              <a:ext cx="2680057" cy="1619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24-28.png" id="481" name="Shape 481"/>
            <p:cNvPicPr preferRelativeResize="0"/>
            <p:nvPr/>
          </p:nvPicPr>
          <p:blipFill rotWithShape="1">
            <a:blip r:embed="rId9">
              <a:alphaModFix/>
            </a:blip>
            <a:srcRect b="31717" l="0" r="0" t="13634"/>
            <a:stretch/>
          </p:blipFill>
          <p:spPr>
            <a:xfrm>
              <a:off x="2043924" y="3923773"/>
              <a:ext cx="2328602" cy="1068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52-29.png" id="482" name="Shape 482"/>
            <p:cNvPicPr preferRelativeResize="0"/>
            <p:nvPr/>
          </p:nvPicPr>
          <p:blipFill rotWithShape="1">
            <a:blip r:embed="rId10">
              <a:alphaModFix/>
            </a:blip>
            <a:srcRect b="5943" l="0" r="0" t="15538"/>
            <a:stretch/>
          </p:blipFill>
          <p:spPr>
            <a:xfrm>
              <a:off x="4445478" y="3944247"/>
              <a:ext cx="1520646" cy="1048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frican Plating Idea (Or Not).jpeg" id="483" name="Shape 483"/>
            <p:cNvPicPr preferRelativeResize="0"/>
            <p:nvPr/>
          </p:nvPicPr>
          <p:blipFill rotWithShape="1">
            <a:blip r:embed="rId11">
              <a:alphaModFix/>
            </a:blip>
            <a:srcRect b="0" l="0" r="18692" t="0"/>
            <a:stretch/>
          </p:blipFill>
          <p:spPr>
            <a:xfrm>
              <a:off x="344200" y="2974074"/>
              <a:ext cx="1626774" cy="201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Shape 488"/>
          <p:cNvGrpSpPr/>
          <p:nvPr/>
        </p:nvGrpSpPr>
        <p:grpSpPr>
          <a:xfrm>
            <a:off x="253449" y="757899"/>
            <a:ext cx="8596632" cy="4170728"/>
            <a:chOff x="163857" y="152393"/>
            <a:chExt cx="8914893" cy="4473590"/>
          </a:xfrm>
        </p:grpSpPr>
        <p:pic>
          <p:nvPicPr>
            <p:cNvPr id="489" name="Shape 489"/>
            <p:cNvPicPr preferRelativeResize="0"/>
            <p:nvPr/>
          </p:nvPicPr>
          <p:blipFill rotWithShape="1">
            <a:blip r:embed="rId3">
              <a:alphaModFix/>
            </a:blip>
            <a:srcRect b="13457" l="0" r="0" t="0"/>
            <a:stretch/>
          </p:blipFill>
          <p:spPr>
            <a:xfrm>
              <a:off x="163857" y="152393"/>
              <a:ext cx="2928549" cy="4406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31-59.png" id="490" name="Shape 4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26462" y="152400"/>
              <a:ext cx="2427425" cy="2361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Shape 4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26450" y="2645274"/>
              <a:ext cx="3537000" cy="1980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iger-nut-horchata-tigernut-milk-5Spa.jpg" id="492" name="Shape 4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35350" y="152399"/>
              <a:ext cx="1575129" cy="236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31-41.png" id="493" name="Shape 493"/>
            <p:cNvPicPr preferRelativeResize="0"/>
            <p:nvPr/>
          </p:nvPicPr>
          <p:blipFill rotWithShape="1">
            <a:blip r:embed="rId7">
              <a:alphaModFix/>
            </a:blip>
            <a:srcRect b="0" l="27745" r="0" t="0"/>
            <a:stretch/>
          </p:blipFill>
          <p:spPr>
            <a:xfrm>
              <a:off x="6878950" y="2645274"/>
              <a:ext cx="2199789" cy="198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Shape 494"/>
            <p:cNvPicPr preferRelativeResize="0"/>
            <p:nvPr/>
          </p:nvPicPr>
          <p:blipFill rotWithShape="1">
            <a:blip r:embed="rId8">
              <a:alphaModFix/>
            </a:blip>
            <a:srcRect b="0" l="10714" r="0" t="0"/>
            <a:stretch/>
          </p:blipFill>
          <p:spPr>
            <a:xfrm>
              <a:off x="7391925" y="152400"/>
              <a:ext cx="1686825" cy="2361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Shape 495"/>
          <p:cNvSpPr txBox="1"/>
          <p:nvPr/>
        </p:nvSpPr>
        <p:spPr>
          <a:xfrm>
            <a:off x="253800" y="252600"/>
            <a:ext cx="8636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Local drinks and cocktail inspiration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Shape 500"/>
          <p:cNvGrpSpPr/>
          <p:nvPr/>
        </p:nvGrpSpPr>
        <p:grpSpPr>
          <a:xfrm>
            <a:off x="545220" y="793538"/>
            <a:ext cx="8224023" cy="4291613"/>
            <a:chOff x="103799" y="152400"/>
            <a:chExt cx="8921700" cy="4865775"/>
          </a:xfrm>
        </p:grpSpPr>
        <p:pic>
          <p:nvPicPr>
            <p:cNvPr id="501" name="Shape 5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800" y="198373"/>
              <a:ext cx="3537375" cy="235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Shape 5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799" y="2663612"/>
              <a:ext cx="3537374" cy="2354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Shape 5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24600" y="152400"/>
              <a:ext cx="3207367" cy="483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Shape 504"/>
            <p:cNvPicPr preferRelativeResize="0"/>
            <p:nvPr/>
          </p:nvPicPr>
          <p:blipFill rotWithShape="1">
            <a:blip r:embed="rId6">
              <a:alphaModFix/>
            </a:blip>
            <a:srcRect b="0" l="10529" r="40702" t="0"/>
            <a:stretch/>
          </p:blipFill>
          <p:spPr>
            <a:xfrm>
              <a:off x="7015400" y="152400"/>
              <a:ext cx="2010100" cy="4838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Shape 505"/>
          <p:cNvSpPr txBox="1"/>
          <p:nvPr/>
        </p:nvSpPr>
        <p:spPr>
          <a:xfrm>
            <a:off x="460050" y="299775"/>
            <a:ext cx="8223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Small chops display inspiration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/>
        </p:nvSpPr>
        <p:spPr>
          <a:xfrm>
            <a:off x="279150" y="19153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Appendix 1</a:t>
            </a:r>
            <a:r>
              <a:rPr lang="en-GB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Selected outfits for cultural live fashion gallery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BNWonderland-Bride-Frances-Desmond-KLala-Photography-13.jpg" id="515" name="Shape 515"/>
          <p:cNvPicPr preferRelativeResize="0"/>
          <p:nvPr/>
        </p:nvPicPr>
        <p:blipFill rotWithShape="1">
          <a:blip r:embed="rId3">
            <a:alphaModFix/>
          </a:blip>
          <a:srcRect b="6664" l="2334" r="4286" t="0"/>
          <a:stretch/>
        </p:blipFill>
        <p:spPr>
          <a:xfrm>
            <a:off x="134875" y="146599"/>
            <a:ext cx="1821001" cy="250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625" y="158200"/>
            <a:ext cx="2506375" cy="25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 rotWithShape="1">
          <a:blip r:embed="rId5">
            <a:alphaModFix/>
          </a:blip>
          <a:srcRect b="0" l="16468" r="8776" t="0"/>
          <a:stretch/>
        </p:blipFill>
        <p:spPr>
          <a:xfrm>
            <a:off x="4701837" y="276737"/>
            <a:ext cx="2176775" cy="439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 rotWithShape="1">
          <a:blip r:embed="rId6">
            <a:alphaModFix/>
          </a:blip>
          <a:srcRect b="0" l="3799" r="13596" t="0"/>
          <a:stretch/>
        </p:blipFill>
        <p:spPr>
          <a:xfrm>
            <a:off x="7004475" y="566525"/>
            <a:ext cx="2010375" cy="3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7">
            <a:alphaModFix/>
          </a:blip>
          <a:srcRect b="0" l="4379" r="0" t="0"/>
          <a:stretch/>
        </p:blipFill>
        <p:spPr>
          <a:xfrm>
            <a:off x="134874" y="2723800"/>
            <a:ext cx="1820998" cy="2273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fik.jpg" id="520" name="Shape 520"/>
          <p:cNvPicPr preferRelativeResize="0"/>
          <p:nvPr/>
        </p:nvPicPr>
        <p:blipFill rotWithShape="1">
          <a:blip r:embed="rId8">
            <a:alphaModFix/>
          </a:blip>
          <a:srcRect b="19717" l="14266" r="0" t="0"/>
          <a:stretch/>
        </p:blipFill>
        <p:spPr>
          <a:xfrm>
            <a:off x="2069625" y="2723798"/>
            <a:ext cx="2506374" cy="22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134875" y="2319700"/>
            <a:ext cx="10449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Yoruba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2069625" y="2319700"/>
            <a:ext cx="69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Ibo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4701850" y="4371100"/>
            <a:ext cx="14640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Fulani (male)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7004475" y="3560575"/>
            <a:ext cx="165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Fulani</a:t>
            </a: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(female)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134875" y="4684000"/>
            <a:ext cx="10449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Ijaw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2069625" y="4684000"/>
            <a:ext cx="69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 b="44251" l="0" r="13941" t="7924"/>
          <a:stretch/>
        </p:blipFill>
        <p:spPr>
          <a:xfrm>
            <a:off x="158775" y="312825"/>
            <a:ext cx="2620435" cy="21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 rotWithShape="1">
          <a:blip r:embed="rId4">
            <a:alphaModFix/>
          </a:blip>
          <a:srcRect b="46251" l="0" r="0" t="10780"/>
          <a:stretch/>
        </p:blipFill>
        <p:spPr>
          <a:xfrm>
            <a:off x="5855075" y="3223049"/>
            <a:ext cx="2712450" cy="17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5">
            <a:alphaModFix/>
          </a:blip>
          <a:srcRect b="40931" l="0" r="0" t="7691"/>
          <a:stretch/>
        </p:blipFill>
        <p:spPr>
          <a:xfrm>
            <a:off x="2919900" y="312825"/>
            <a:ext cx="2712449" cy="225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900" y="2692400"/>
            <a:ext cx="2712450" cy="219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 rotWithShape="1">
          <a:blip r:embed="rId7">
            <a:alphaModFix/>
          </a:blip>
          <a:srcRect b="34999" l="8039" r="6072" t="7877"/>
          <a:stretch/>
        </p:blipFill>
        <p:spPr>
          <a:xfrm>
            <a:off x="5855074" y="312825"/>
            <a:ext cx="2757850" cy="276384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5855075" y="4651125"/>
            <a:ext cx="13644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Edo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2919900" y="2257850"/>
            <a:ext cx="165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Kanuri (female)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5855062" y="2734375"/>
            <a:ext cx="165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Esan</a:t>
            </a:r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8">
            <a:alphaModFix/>
          </a:blip>
          <a:srcRect b="16819" l="0" r="0" t="0"/>
          <a:stretch/>
        </p:blipFill>
        <p:spPr>
          <a:xfrm>
            <a:off x="158775" y="2734374"/>
            <a:ext cx="2538400" cy="21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158775" y="4532925"/>
            <a:ext cx="14640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Tiv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158775" y="2195325"/>
            <a:ext cx="14640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Itshekiri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kanuri.jpeg" id="542" name="Shape 5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9900" y="2692400"/>
            <a:ext cx="2757850" cy="21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2919900" y="4574925"/>
            <a:ext cx="14826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Kanuri (male)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/>
        </p:nvSpPr>
        <p:spPr>
          <a:xfrm>
            <a:off x="279150" y="19153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Appendix 2</a:t>
            </a:r>
            <a:r>
              <a:rPr lang="en-GB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</a:t>
            </a:r>
            <a:r>
              <a:rPr lang="en-GB" sz="1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Event Communication and Guest Management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Shape 553"/>
          <p:cNvGraphicFramePr/>
          <p:nvPr/>
        </p:nvGraphicFramePr>
        <p:xfrm>
          <a:off x="369925" y="69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{8F704C10-B3B5-4A59-AA2D-D22FB2BBCBC5}</a:tableStyleId>
              </a:tblPr>
              <a:tblGrid>
                <a:gridCol w="2060875"/>
                <a:gridCol w="1821875"/>
                <a:gridCol w="3107800"/>
                <a:gridCol w="13371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Item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Medium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Content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 to be sent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Save The Date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Email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Date, time and save the date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- 6 weeks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Digital </a:t>
                      </a: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Invitation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Event App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Venue, date, time and RSVP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- 4 weeks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Confirmatory Call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 confirm if invitation has been received (for non RSVP)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- 3 weeks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SMS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Thank you for confirming your attendance, see you there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- 2 weeks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SMS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 week to go, building anticipation,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event hashtag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- 1 week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Courtesy Call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Reminder, check to be sure no plans have changed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- 3 days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SMS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Checklist (outfit, open mind, etc), see you soon.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event hashtag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D-Day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54" name="Shape 554"/>
          <p:cNvSpPr txBox="1"/>
          <p:nvPr/>
        </p:nvSpPr>
        <p:spPr>
          <a:xfrm>
            <a:off x="369850" y="111700"/>
            <a:ext cx="8327700" cy="5031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Event Communications Plan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Shape 130"/>
          <p:cNvGraphicFramePr/>
          <p:nvPr/>
        </p:nvGraphicFramePr>
        <p:xfrm>
          <a:off x="147825" y="7449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{8F704C10-B3B5-4A59-AA2D-D22FB2BBCBC5}</a:tableStyleId>
              </a:tblPr>
              <a:tblGrid>
                <a:gridCol w="1755750"/>
                <a:gridCol w="7181975"/>
              </a:tblGrid>
              <a:tr h="372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Event </a:t>
                      </a:r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Presents: The Real Naija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Theme: Tales by Moonlight - stories from Nollywood, music, fashion and the arts</a:t>
                      </a:r>
                    </a:p>
                  </a:txBody>
                  <a:tcPr marT="91425" marB="91425" marR="91425" marL="91425" anchor="ctr"/>
                </a:tc>
              </a:tr>
              <a:tr h="372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Location </a:t>
                      </a:r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Landmark Centre, Hall 1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Duration</a:t>
                      </a:r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Arial"/>
                        <a:buNone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7pm – 10pm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Dress Code </a:t>
                      </a:r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Arial"/>
                        <a:buNone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Runway-ready traditional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Target Attendees</a:t>
                      </a:r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Arial"/>
                        <a:buNone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Key influencers across arts, music, fashion, Nollywood and YouTube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Key Messages</a:t>
                      </a:r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11150" lvl="0" marL="457200">
                        <a:spcBef>
                          <a:spcPts val="0"/>
                        </a:spcBef>
                        <a:buClr>
                          <a:srgbClr val="666666"/>
                        </a:buClr>
                        <a:buSzPct val="100000"/>
                        <a:buFont typeface="Poppins Light"/>
                        <a:buAutoNum type="arabicParenR"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Cultural event intends to celebrate and promote the diversity Nigerian Culture</a:t>
                      </a:r>
                    </a:p>
                    <a:p>
                      <a:pPr indent="-311150" lvl="0" marL="457200" rtl="0">
                        <a:spcBef>
                          <a:spcPts val="0"/>
                        </a:spcBef>
                        <a:buClr>
                          <a:srgbClr val="666666"/>
                        </a:buClr>
                        <a:buSzPct val="100000"/>
                        <a:buFont typeface="Poppins Light"/>
                        <a:buAutoNum type="arabicParenR"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is Nigerian and supports the promotion of Nigerian arts and culture Position Google as a wholly Nigerian brand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Event Strategic Goals</a:t>
                      </a:r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11150" lvl="0" marL="457200" rtl="0">
                        <a:spcBef>
                          <a:spcPts val="0"/>
                        </a:spcBef>
                        <a:buClr>
                          <a:srgbClr val="666666"/>
                        </a:buClr>
                        <a:buSzPct val="100000"/>
                        <a:buFont typeface="Poppins Light"/>
                        <a:buAutoNum type="arabicParenR"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Create an experience for Google executives that provides an immersion into Nigerian Culture past and current</a:t>
                      </a:r>
                    </a:p>
                    <a:p>
                      <a:pPr indent="-311150" lvl="0" marL="457200" rtl="0">
                        <a:spcBef>
                          <a:spcPts val="0"/>
                        </a:spcBef>
                        <a:buClr>
                          <a:srgbClr val="666666"/>
                        </a:buClr>
                        <a:buSzPct val="100000"/>
                        <a:buFont typeface="Poppins Light"/>
                        <a:buAutoNum type="arabicParenR"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Present a networking opportunity with the creative industry 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Budget</a:t>
                      </a:r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$70,000 (</a:t>
                      </a:r>
                      <a:r>
                        <a:rPr lang="en-GB" sz="1300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₦</a:t>
                      </a:r>
                      <a:r>
                        <a:rPr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22,050,000) max (</a:t>
                      </a:r>
                      <a:r>
                        <a:rPr i="1" lang="en-GB" sz="1300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still in discussion)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1" name="Shape 131"/>
          <p:cNvSpPr txBox="1"/>
          <p:nvPr/>
        </p:nvSpPr>
        <p:spPr>
          <a:xfrm>
            <a:off x="147825" y="118925"/>
            <a:ext cx="89376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Understanding of Your Needs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74050" y="1359775"/>
            <a:ext cx="85851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Google events app to be used to send invitations to the guests.</a:t>
            </a:r>
          </a:p>
          <a:p>
            <a:pPr indent="-3429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Invitations to be non-transferrable.</a:t>
            </a:r>
          </a:p>
          <a:p>
            <a:pPr indent="-3429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Poppins Light"/>
              <a:buChar char="●"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SMS reminders to follow invitation leading up to the event day.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30850" y="6458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 of Invitation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/>
        </p:nvSpPr>
        <p:spPr>
          <a:xfrm>
            <a:off x="3117076" y="1056675"/>
            <a:ext cx="2776199" cy="3681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100">
                <a:latin typeface="Poppins Light"/>
                <a:ea typeface="Poppins Light"/>
                <a:cs typeface="Poppins Light"/>
                <a:sym typeface="Poppins Light"/>
              </a:rPr>
              <a:t>Save The Date is sent to guest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3117076" y="1843250"/>
            <a:ext cx="2776199" cy="315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oppins Light"/>
                <a:ea typeface="Poppins Light"/>
                <a:cs typeface="Poppins Light"/>
                <a:sym typeface="Poppins Light"/>
              </a:rPr>
              <a:t>Official invitation is sent to guest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3117075" y="2593675"/>
            <a:ext cx="2776200" cy="716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oppins Light"/>
                <a:ea typeface="Poppins Light"/>
                <a:cs typeface="Poppins Light"/>
                <a:sym typeface="Poppins Light"/>
              </a:rPr>
              <a:t>Guest RSVPs.</a:t>
            </a:r>
            <a:r>
              <a:rPr lang="en-GB" sz="1100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GB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Phone call is placed through to to guest to confirm attendance if no response is received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3117000" y="3744900"/>
            <a:ext cx="2776200" cy="474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oppins Light"/>
                <a:ea typeface="Poppins Light"/>
                <a:cs typeface="Poppins Light"/>
                <a:sym typeface="Poppins Light"/>
              </a:rPr>
              <a:t>Thank you/confirmation email is sent to guest</a:t>
            </a:r>
          </a:p>
        </p:txBody>
      </p:sp>
      <p:sp>
        <p:nvSpPr>
          <p:cNvPr id="569" name="Shape 569"/>
          <p:cNvSpPr/>
          <p:nvPr/>
        </p:nvSpPr>
        <p:spPr>
          <a:xfrm rot="5404419">
            <a:off x="4388523" y="2291955"/>
            <a:ext cx="2334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70" name="Shape 570"/>
          <p:cNvSpPr/>
          <p:nvPr/>
        </p:nvSpPr>
        <p:spPr>
          <a:xfrm rot="5404419">
            <a:off x="4388523" y="1549705"/>
            <a:ext cx="2334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71" name="Shape 571"/>
          <p:cNvSpPr txBox="1"/>
          <p:nvPr/>
        </p:nvSpPr>
        <p:spPr>
          <a:xfrm>
            <a:off x="3117125" y="4616750"/>
            <a:ext cx="2776200" cy="315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oppins Light"/>
                <a:ea typeface="Poppins Light"/>
                <a:cs typeface="Poppins Light"/>
                <a:sym typeface="Poppins Light"/>
              </a:rPr>
              <a:t>SMS campaign begins</a:t>
            </a:r>
          </a:p>
        </p:txBody>
      </p:sp>
      <p:sp>
        <p:nvSpPr>
          <p:cNvPr id="572" name="Shape 572"/>
          <p:cNvSpPr/>
          <p:nvPr/>
        </p:nvSpPr>
        <p:spPr>
          <a:xfrm rot="5404419">
            <a:off x="4386124" y="3440775"/>
            <a:ext cx="2334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73" name="Shape 573"/>
          <p:cNvSpPr/>
          <p:nvPr/>
        </p:nvSpPr>
        <p:spPr>
          <a:xfrm rot="5404419">
            <a:off x="4386136" y="4333980"/>
            <a:ext cx="2334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74" name="Shape 574"/>
          <p:cNvSpPr txBox="1"/>
          <p:nvPr/>
        </p:nvSpPr>
        <p:spPr>
          <a:xfrm>
            <a:off x="602400" y="283650"/>
            <a:ext cx="79392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Management - Pre Event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578700" y="575725"/>
            <a:ext cx="2719200" cy="315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arrives at venue gate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578700" y="1165725"/>
            <a:ext cx="2719200" cy="441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Security confirms event guest is to attend </a:t>
            </a:r>
          </a:p>
        </p:txBody>
      </p:sp>
      <p:sp>
        <p:nvSpPr>
          <p:cNvPr id="581" name="Shape 581"/>
          <p:cNvSpPr/>
          <p:nvPr/>
        </p:nvSpPr>
        <p:spPr>
          <a:xfrm rot="5400000">
            <a:off x="1821601" y="963563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578700" y="1881725"/>
            <a:ext cx="2719200" cy="688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Security hands parking tag to guests attending TRN and redirects other guests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578700" y="2857675"/>
            <a:ext cx="2719200" cy="441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GEM at check-in requests digital invitation. Invitation available?</a:t>
            </a:r>
          </a:p>
        </p:txBody>
      </p:sp>
      <p:sp>
        <p:nvSpPr>
          <p:cNvPr id="584" name="Shape 584"/>
          <p:cNvSpPr/>
          <p:nvPr/>
        </p:nvSpPr>
        <p:spPr>
          <a:xfrm>
            <a:off x="3352937" y="3923025"/>
            <a:ext cx="2334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5977337" y="3916525"/>
            <a:ext cx="2334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6" name="Shape 586"/>
          <p:cNvSpPr txBox="1"/>
          <p:nvPr/>
        </p:nvSpPr>
        <p:spPr>
          <a:xfrm>
            <a:off x="578700" y="3586725"/>
            <a:ext cx="2719200" cy="688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Send guest to help desk – personnel pacifies guest and confirms name on guestlist. </a:t>
            </a:r>
            <a: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Name on guest list?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3641400" y="3656425"/>
            <a:ext cx="2285400" cy="688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Personnel pulls in designated Google/PR staff to identify guest. Guest identifiable?</a:t>
            </a:r>
            <a:b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</a:p>
        </p:txBody>
      </p:sp>
      <p:sp>
        <p:nvSpPr>
          <p:cNvPr id="588" name="Shape 588"/>
          <p:cNvSpPr txBox="1"/>
          <p:nvPr/>
        </p:nvSpPr>
        <p:spPr>
          <a:xfrm>
            <a:off x="6270287" y="3849375"/>
            <a:ext cx="2482200" cy="315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is escorted from the venue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5886750" y="3656425"/>
            <a:ext cx="491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578700" y="4562675"/>
            <a:ext cx="2719200" cy="495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1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is ushered into welcome area to begin their experience and enjoy</a:t>
            </a:r>
          </a:p>
        </p:txBody>
      </p:sp>
      <p:sp>
        <p:nvSpPr>
          <p:cNvPr id="591" name="Shape 591"/>
          <p:cNvSpPr/>
          <p:nvPr/>
        </p:nvSpPr>
        <p:spPr>
          <a:xfrm rot="5400000">
            <a:off x="1821601" y="2629938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92" name="Shape 592"/>
          <p:cNvSpPr/>
          <p:nvPr/>
        </p:nvSpPr>
        <p:spPr>
          <a:xfrm rot="5400000">
            <a:off x="1821601" y="3358988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93" name="Shape 593"/>
          <p:cNvSpPr/>
          <p:nvPr/>
        </p:nvSpPr>
        <p:spPr>
          <a:xfrm rot="5400000">
            <a:off x="1821601" y="4334938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94" name="Shape 594"/>
          <p:cNvSpPr txBox="1"/>
          <p:nvPr/>
        </p:nvSpPr>
        <p:spPr>
          <a:xfrm>
            <a:off x="578700" y="57925"/>
            <a:ext cx="8334600" cy="441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Management - Check-in</a:t>
            </a:r>
          </a:p>
        </p:txBody>
      </p:sp>
      <p:sp>
        <p:nvSpPr>
          <p:cNvPr id="595" name="Shape 595"/>
          <p:cNvSpPr/>
          <p:nvPr/>
        </p:nvSpPr>
        <p:spPr>
          <a:xfrm rot="5400000">
            <a:off x="1821601" y="1660276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3297900" y="3656425"/>
            <a:ext cx="491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0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230850" y="15550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Teardown Plan</a:t>
            </a:r>
            <a:r>
              <a:rPr lang="en-GB" sz="23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376975" y="1112750"/>
            <a:ext cx="86541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666666"/>
              </a:buClr>
              <a:buFont typeface="Poppins"/>
              <a:buChar char="●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Teardown schedule to begin from 10pm - 4am</a:t>
            </a:r>
          </a:p>
          <a:p>
            <a:pPr indent="-228600" lvl="1" marL="914400">
              <a:spcBef>
                <a:spcPts val="0"/>
              </a:spcBef>
              <a:buClr>
                <a:srgbClr val="666666"/>
              </a:buClr>
              <a:buFont typeface="Poppins"/>
              <a:buChar char="○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9:45pm - Artwork and fabric demos are taken out of the entertainment area.</a:t>
            </a:r>
          </a:p>
          <a:p>
            <a:pPr indent="-228600" lvl="1" marL="914400">
              <a:spcBef>
                <a:spcPts val="0"/>
              </a:spcBef>
              <a:buClr>
                <a:srgbClr val="666666"/>
              </a:buClr>
              <a:buFont typeface="Poppins"/>
              <a:buChar char="○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10:00pm - Food service ends.</a:t>
            </a:r>
          </a:p>
          <a:p>
            <a:pPr indent="-228600" lvl="1" marL="914400">
              <a:spcBef>
                <a:spcPts val="0"/>
              </a:spcBef>
              <a:buClr>
                <a:srgbClr val="666666"/>
              </a:buClr>
              <a:buFont typeface="Poppins"/>
              <a:buChar char="○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10:15pm - Drink service ends.</a:t>
            </a:r>
          </a:p>
          <a:p>
            <a:pPr indent="-228600" lvl="1" marL="914400">
              <a:spcBef>
                <a:spcPts val="0"/>
              </a:spcBef>
              <a:buClr>
                <a:srgbClr val="666666"/>
              </a:buClr>
              <a:buFont typeface="Poppins"/>
              <a:buChar char="○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10:30pm - Music stops, teardown begins.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Poppins"/>
              <a:buChar char="●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20 additional staff to assist in a swift pull down of setup.</a:t>
            </a:r>
          </a:p>
          <a:p>
            <a:pPr indent="-228600" lvl="0" marL="457200">
              <a:spcBef>
                <a:spcPts val="0"/>
              </a:spcBef>
              <a:buClr>
                <a:srgbClr val="666666"/>
              </a:buClr>
              <a:buFont typeface="Poppins"/>
              <a:buChar char="●"/>
            </a:pP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Reusable c</a:t>
            </a:r>
            <a:r>
              <a:rPr lang="en-GB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ostumes and equipment to be left on site for Thursdays event.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/>
        </p:nvSpPr>
        <p:spPr>
          <a:xfrm>
            <a:off x="1179750" y="2022125"/>
            <a:ext cx="67845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230850" y="2474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Updated - </a:t>
            </a:r>
            <a:r>
              <a:rPr lang="en-GB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Planned agenda of activities (28/06/17) </a:t>
            </a:r>
          </a:p>
        </p:txBody>
      </p:sp>
      <p:graphicFrame>
        <p:nvGraphicFramePr>
          <p:cNvPr id="137" name="Shape 137"/>
          <p:cNvGraphicFramePr/>
          <p:nvPr/>
        </p:nvGraphicFramePr>
        <p:xfrm>
          <a:off x="268650" y="95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{8F704C10-B3B5-4A59-AA2D-D22FB2BBCBC5}</a:tableStyleId>
              </a:tblPr>
              <a:tblGrid>
                <a:gridCol w="1882650"/>
                <a:gridCol w="3777450"/>
                <a:gridCol w="2898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0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Agenda Segments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0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Planned activities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0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Objective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Welcome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Photo ops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Welcome drinks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</a:t>
                      </a: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eet &amp; greet/networking opportunities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Visual Art Exhibition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Art and sculpture gallery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Traditional art making demonstrations (traditional fabrics, scarves, hair styles)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Exhibition of artwork by local artists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Nollywood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Scene from a stage play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Nollywood movie highlights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- 2 stories on the evolution of local film from Nollywood legends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10000"/>
                        <a:buFont typeface="Arial"/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Showcase the evolution of Nollywood, old and new through to YouTube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Fashion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10000"/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A story of Nigerian fashion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A display of Nigerian fashion old and new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</a:t>
                      </a: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elebrate and showcase the fashion in Nigeria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Music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Musical band exploration of Nigerian music genres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Explore the evolution and propagation of Nigerian music worldwide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368500" y="2354125"/>
            <a:ext cx="8775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tie into the theme of the event, and influence the picturesque ambience of the event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324217" y="1612225"/>
            <a:ext cx="85419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Dress Code: Runway-Ready Traditional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429069" y="841321"/>
            <a:ext cx="8403470" cy="4149669"/>
            <a:chOff x="124275" y="152400"/>
            <a:chExt cx="8922775" cy="4838700"/>
          </a:xfrm>
        </p:grpSpPr>
        <p:pic>
          <p:nvPicPr>
            <p:cNvPr descr="22ece9206cee19ae39888cd028a279f7.jpg" id="149" name="Shape 149"/>
            <p:cNvPicPr preferRelativeResize="0"/>
            <p:nvPr/>
          </p:nvPicPr>
          <p:blipFill rotWithShape="1">
            <a:blip r:embed="rId3">
              <a:alphaModFix/>
            </a:blip>
            <a:srcRect b="0" l="54623" r="0" t="0"/>
            <a:stretch/>
          </p:blipFill>
          <p:spPr>
            <a:xfrm>
              <a:off x="4386825" y="152400"/>
              <a:ext cx="2235274" cy="483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soebiafrica.jpg" id="150" name="Shape 150"/>
            <p:cNvPicPr preferRelativeResize="0"/>
            <p:nvPr/>
          </p:nvPicPr>
          <p:blipFill rotWithShape="1">
            <a:blip r:embed="rId4">
              <a:alphaModFix/>
            </a:blip>
            <a:srcRect b="0" l="22702" r="27457" t="0"/>
            <a:stretch/>
          </p:blipFill>
          <p:spPr>
            <a:xfrm>
              <a:off x="2365750" y="152400"/>
              <a:ext cx="1931200" cy="483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Shape 151"/>
            <p:cNvPicPr preferRelativeResize="0"/>
            <p:nvPr/>
          </p:nvPicPr>
          <p:blipFill rotWithShape="1">
            <a:blip r:embed="rId5">
              <a:alphaModFix/>
            </a:blip>
            <a:srcRect b="2171" l="8800" r="20458" t="0"/>
            <a:stretch/>
          </p:blipFill>
          <p:spPr>
            <a:xfrm>
              <a:off x="6711975" y="152400"/>
              <a:ext cx="2335075" cy="4838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 rotWithShape="1">
            <a:blip r:embed="rId6">
              <a:alphaModFix/>
            </a:blip>
            <a:srcRect b="0" l="24898" r="8457" t="0"/>
            <a:stretch/>
          </p:blipFill>
          <p:spPr>
            <a:xfrm>
              <a:off x="124275" y="152400"/>
              <a:ext cx="2151599" cy="483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/>
        </p:nvSpPr>
        <p:spPr>
          <a:xfrm>
            <a:off x="353725" y="191200"/>
            <a:ext cx="840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606060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Guests will be invited to wear traditional and modern Nigerian attire to further celebrate the diversity of Nigerian fashion and personal style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313575" y="227910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Big Idea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